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8"/>
    <p:sldId id="257" r:id="rId19"/>
    <p:sldId id="258" r:id="rId20"/>
    <p:sldId id="259" r:id="rId21"/>
    <p:sldId id="260" r:id="rId22"/>
    <p:sldId id="261" r:id="rId23"/>
    <p:sldId id="262" r:id="rId24"/>
    <p:sldId id="263" r:id="rId25"/>
    <p:sldId id="264" r:id="rId26"/>
    <p:sldId id="265" r:id="rId27"/>
    <p:sldId id="266" r:id="rId2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Jua" charset="1" panose="00000000000000000000"/>
      <p:regular r:id="rId10"/>
    </p:embeddedFont>
    <p:embeddedFont>
      <p:font typeface="Bobby Jones" charset="1" panose="00000000000000000000"/>
      <p:regular r:id="rId11"/>
    </p:embeddedFont>
    <p:embeddedFont>
      <p:font typeface="Canva Sans" charset="1" panose="020B0503030501040103"/>
      <p:regular r:id="rId12"/>
    </p:embeddedFont>
    <p:embeddedFont>
      <p:font typeface="Canva Sans Bold" charset="1" panose="020B0803030501040103"/>
      <p:regular r:id="rId13"/>
    </p:embeddedFont>
    <p:embeddedFont>
      <p:font typeface="Canva Sans Italics" charset="1" panose="020B0503030501040103"/>
      <p:regular r:id="rId14"/>
    </p:embeddedFont>
    <p:embeddedFont>
      <p:font typeface="Canva Sans Bold Italics" charset="1" panose="020B0803030501040103"/>
      <p:regular r:id="rId15"/>
    </p:embeddedFont>
    <p:embeddedFont>
      <p:font typeface="Canva Sans Medium" charset="1" panose="020B0603030501040103"/>
      <p:regular r:id="rId16"/>
    </p:embeddedFont>
    <p:embeddedFont>
      <p:font typeface="Canva Sans Medium Italics" charset="1" panose="020B0603030501040103"/>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slides/slide1.xml" Type="http://schemas.openxmlformats.org/officeDocument/2006/relationships/slide"/><Relationship Id="rId19" Target="slides/slide2.xml" Type="http://schemas.openxmlformats.org/officeDocument/2006/relationships/slide"/><Relationship Id="rId2" Target="presProps.xml" Type="http://schemas.openxmlformats.org/officeDocument/2006/relationships/presProps"/><Relationship Id="rId20" Target="slides/slide3.xml" Type="http://schemas.openxmlformats.org/officeDocument/2006/relationships/slide"/><Relationship Id="rId21" Target="slides/slide4.xml" Type="http://schemas.openxmlformats.org/officeDocument/2006/relationships/slide"/><Relationship Id="rId22" Target="slides/slide5.xml" Type="http://schemas.openxmlformats.org/officeDocument/2006/relationships/slide"/><Relationship Id="rId23" Target="slides/slide6.xml" Type="http://schemas.openxmlformats.org/officeDocument/2006/relationships/slide"/><Relationship Id="rId24" Target="slides/slide7.xml" Type="http://schemas.openxmlformats.org/officeDocument/2006/relationships/slide"/><Relationship Id="rId25" Target="slides/slide8.xml" Type="http://schemas.openxmlformats.org/officeDocument/2006/relationships/slide"/><Relationship Id="rId26" Target="slides/slide9.xml" Type="http://schemas.openxmlformats.org/officeDocument/2006/relationships/slide"/><Relationship Id="rId27" Target="slides/slide10.xml" Type="http://schemas.openxmlformats.org/officeDocument/2006/relationships/slide"/><Relationship Id="rId28" Target="slides/slide11.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svg>
</file>

<file path=ppt/media/image20.png>
</file>

<file path=ppt/media/image21.svg>
</file>

<file path=ppt/media/image22.png>
</file>

<file path=ppt/media/image23.svg>
</file>

<file path=ppt/media/image24.png>
</file>

<file path=ppt/media/image25.png>
</file>

<file path=ppt/media/image26.svg>
</file>

<file path=ppt/media/image27.png>
</file>

<file path=ppt/media/image28.svg>
</file>

<file path=ppt/media/image29.png>
</file>

<file path=ppt/media/image3.png>
</file>

<file path=ppt/media/image30.svg>
</file>

<file path=ppt/media/image31.jpe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png>
</file>

<file path=ppt/media/image42.png>
</file>

<file path=ppt/media/image43.png>
</file>

<file path=ppt/media/image44.png>
</file>

<file path=ppt/media/image45.svg>
</file>

<file path=ppt/media/image46.png>
</file>

<file path=ppt/media/image47.png>
</file>

<file path=ppt/media/image48.svg>
</file>

<file path=ppt/media/image49.png>
</file>

<file path=ppt/media/image5.pn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svg>
</file>

<file path=ppt/media/image60.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12" Target="../media/image11.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svg" Type="http://schemas.openxmlformats.org/officeDocument/2006/relationships/image"/><Relationship Id="rId11" Target="../media/image47.png" Type="http://schemas.openxmlformats.org/officeDocument/2006/relationships/image"/><Relationship Id="rId12" Target="../media/image48.svg" Type="http://schemas.openxmlformats.org/officeDocument/2006/relationships/image"/><Relationship Id="rId13" Target="../media/image22.png" Type="http://schemas.openxmlformats.org/officeDocument/2006/relationships/image"/><Relationship Id="rId14" Target="../media/image23.svg" Type="http://schemas.openxmlformats.org/officeDocument/2006/relationships/image"/><Relationship Id="rId15" Target="../media/image49.png" Type="http://schemas.openxmlformats.org/officeDocument/2006/relationships/image"/><Relationship Id="rId16" Target="../media/image50.svg" Type="http://schemas.openxmlformats.org/officeDocument/2006/relationships/image"/><Relationship Id="rId17" Target="../media/image51.png" Type="http://schemas.openxmlformats.org/officeDocument/2006/relationships/image"/><Relationship Id="rId18" Target="../media/image52.svg" Type="http://schemas.openxmlformats.org/officeDocument/2006/relationships/image"/><Relationship Id="rId19" Target="../media/image53.png" Type="http://schemas.openxmlformats.org/officeDocument/2006/relationships/image"/><Relationship Id="rId2" Target="../media/image44.png" Type="http://schemas.openxmlformats.org/officeDocument/2006/relationships/image"/><Relationship Id="rId20" Target="../media/image54.svg" Type="http://schemas.openxmlformats.org/officeDocument/2006/relationships/image"/><Relationship Id="rId21" Target="../media/image55.png" Type="http://schemas.openxmlformats.org/officeDocument/2006/relationships/image"/><Relationship Id="rId22" Target="../media/image56.svg" Type="http://schemas.openxmlformats.org/officeDocument/2006/relationships/image"/><Relationship Id="rId23" Target="https://www.kaggle.com/datasets/moltean/fruits" TargetMode="External" Type="http://schemas.openxmlformats.org/officeDocument/2006/relationships/hyperlink"/><Relationship Id="rId24" Target="../media/image15.png" Type="http://schemas.openxmlformats.org/officeDocument/2006/relationships/image"/><Relationship Id="rId25" Target="../media/image16.svg" Type="http://schemas.openxmlformats.org/officeDocument/2006/relationships/image"/><Relationship Id="rId3" Target="../media/image45.svg" Type="http://schemas.openxmlformats.org/officeDocument/2006/relationships/image"/><Relationship Id="rId4" Target="../media/image9.png" Type="http://schemas.openxmlformats.org/officeDocument/2006/relationships/image"/><Relationship Id="rId5" Target="../media/image24.png" Type="http://schemas.openxmlformats.org/officeDocument/2006/relationships/image"/><Relationship Id="rId6" Target="../media/image11.png" Type="http://schemas.openxmlformats.org/officeDocument/2006/relationships/image"/><Relationship Id="rId7" Target="../media/image46.png" Type="http://schemas.openxmlformats.org/officeDocument/2006/relationships/image"/><Relationship Id="rId8" Target="../media/image10.png" Type="http://schemas.openxmlformats.org/officeDocument/2006/relationships/image"/><Relationship Id="rId9"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7.png" Type="http://schemas.openxmlformats.org/officeDocument/2006/relationships/image"/><Relationship Id="rId3" Target="../media/image58.svg" Type="http://schemas.openxmlformats.org/officeDocument/2006/relationships/image"/><Relationship Id="rId4" Target="../media/image59.png" Type="http://schemas.openxmlformats.org/officeDocument/2006/relationships/image"/><Relationship Id="rId5" Target="../media/image60.sv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 Id="rId8" Target="../media/image1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5.png" Type="http://schemas.openxmlformats.org/officeDocument/2006/relationships/image"/><Relationship Id="rId11" Target="../media/image26.svg" Type="http://schemas.openxmlformats.org/officeDocument/2006/relationships/image"/><Relationship Id="rId12" Target="../media/image15.png" Type="http://schemas.openxmlformats.org/officeDocument/2006/relationships/image"/><Relationship Id="rId13" Target="../media/image16.sv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 Id="rId5" Target="../media/image20.png" Type="http://schemas.openxmlformats.org/officeDocument/2006/relationships/image"/><Relationship Id="rId6" Target="../media/image21.svg" Type="http://schemas.openxmlformats.org/officeDocument/2006/relationships/image"/><Relationship Id="rId7" Target="../media/image22.png" Type="http://schemas.openxmlformats.org/officeDocument/2006/relationships/image"/><Relationship Id="rId8" Target="../media/image23.svg" Type="http://schemas.openxmlformats.org/officeDocument/2006/relationships/image"/><Relationship Id="rId9" Target="../media/image2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16.svg" Type="http://schemas.openxmlformats.org/officeDocument/2006/relationships/image"/><Relationship Id="rId2" Target="../media/image12.png" Type="http://schemas.openxmlformats.org/officeDocument/2006/relationships/image"/><Relationship Id="rId3" Target="../media/image13.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27.png" Type="http://schemas.openxmlformats.org/officeDocument/2006/relationships/image"/><Relationship Id="rId7" Target="../media/image28.svg" Type="http://schemas.openxmlformats.org/officeDocument/2006/relationships/image"/><Relationship Id="rId8" Target="../media/image29.png" Type="http://schemas.openxmlformats.org/officeDocument/2006/relationships/image"/><Relationship Id="rId9" Target="../media/image30.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31.jpe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32.png" Type="http://schemas.openxmlformats.org/officeDocument/2006/relationships/image"/><Relationship Id="rId5" Target="../media/image33.svg" Type="http://schemas.openxmlformats.org/officeDocument/2006/relationships/image"/><Relationship Id="rId6" Target="../media/image34.png" Type="http://schemas.openxmlformats.org/officeDocument/2006/relationships/image"/><Relationship Id="rId7" Target="../media/image3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36.png" Type="http://schemas.openxmlformats.org/officeDocument/2006/relationships/image"/><Relationship Id="rId5" Target="../media/image37.svg" Type="http://schemas.openxmlformats.org/officeDocument/2006/relationships/image"/><Relationship Id="rId6" Target="../media/image38.png" Type="http://schemas.openxmlformats.org/officeDocument/2006/relationships/image"/><Relationship Id="rId7" Target="../media/image39.svg" Type="http://schemas.openxmlformats.org/officeDocument/2006/relationships/image"/><Relationship Id="rId8" Target="../media/image15.png" Type="http://schemas.openxmlformats.org/officeDocument/2006/relationships/image"/><Relationship Id="rId9" Target="../media/image16.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41.png" Type="http://schemas.openxmlformats.org/officeDocument/2006/relationships/image"/><Relationship Id="rId6" Target="../media/image42.png" Type="http://schemas.openxmlformats.org/officeDocument/2006/relationships/image"/><Relationship Id="rId7" Target="../media/image43.png" Type="http://schemas.openxmlformats.org/officeDocument/2006/relationships/image"/><Relationship Id="rId8" Target="../media/image15.png" Type="http://schemas.openxmlformats.org/officeDocument/2006/relationships/image"/><Relationship Id="rId9" Target="../media/image1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F1D6"/>
        </a:solidFill>
      </p:bgPr>
    </p:bg>
    <p:spTree>
      <p:nvGrpSpPr>
        <p:cNvPr id="1" name=""/>
        <p:cNvGrpSpPr/>
        <p:nvPr/>
      </p:nvGrpSpPr>
      <p:grpSpPr>
        <a:xfrm>
          <a:off x="0" y="0"/>
          <a:ext cx="0" cy="0"/>
          <a:chOff x="0" y="0"/>
          <a:chExt cx="0" cy="0"/>
        </a:xfrm>
      </p:grpSpPr>
      <p:sp>
        <p:nvSpPr>
          <p:cNvPr name="Freeform 2" id="2"/>
          <p:cNvSpPr/>
          <p:nvPr/>
        </p:nvSpPr>
        <p:spPr>
          <a:xfrm flipH="false" flipV="false" rot="0">
            <a:off x="2896106" y="4246035"/>
            <a:ext cx="12495788" cy="12566706"/>
          </a:xfrm>
          <a:custGeom>
            <a:avLst/>
            <a:gdLst/>
            <a:ahLst/>
            <a:cxnLst/>
            <a:rect r="r" b="b" t="t" l="l"/>
            <a:pathLst>
              <a:path h="12566706" w="12495788">
                <a:moveTo>
                  <a:pt x="0" y="0"/>
                </a:moveTo>
                <a:lnTo>
                  <a:pt x="12495788" y="0"/>
                </a:lnTo>
                <a:lnTo>
                  <a:pt x="12495788" y="12566707"/>
                </a:lnTo>
                <a:lnTo>
                  <a:pt x="0" y="12566707"/>
                </a:lnTo>
                <a:lnTo>
                  <a:pt x="0" y="0"/>
                </a:lnTo>
                <a:close/>
              </a:path>
            </a:pathLst>
          </a:custGeom>
          <a:blipFill>
            <a:blip r:embed="rId2">
              <a:alphaModFix amt="47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94322" y="8546589"/>
            <a:ext cx="20676643" cy="8266153"/>
          </a:xfrm>
          <a:custGeom>
            <a:avLst/>
            <a:gdLst/>
            <a:ahLst/>
            <a:cxnLst/>
            <a:rect r="r" b="b" t="t" l="l"/>
            <a:pathLst>
              <a:path h="8266153" w="20676643">
                <a:moveTo>
                  <a:pt x="0" y="0"/>
                </a:moveTo>
                <a:lnTo>
                  <a:pt x="20676644" y="0"/>
                </a:lnTo>
                <a:lnTo>
                  <a:pt x="20676644" y="8266153"/>
                </a:lnTo>
                <a:lnTo>
                  <a:pt x="0" y="826615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2668836" y="1228725"/>
            <a:ext cx="13475853" cy="2549524"/>
          </a:xfrm>
          <a:prstGeom prst="rect">
            <a:avLst/>
          </a:prstGeom>
        </p:spPr>
        <p:txBody>
          <a:bodyPr anchor="t" rtlCol="false" tIns="0" lIns="0" bIns="0" rIns="0">
            <a:spAutoFit/>
          </a:bodyPr>
          <a:lstStyle/>
          <a:p>
            <a:pPr algn="ctr">
              <a:lnSpc>
                <a:spcPts val="9699"/>
              </a:lnSpc>
            </a:pPr>
            <a:r>
              <a:rPr lang="en-US" sz="9999" spc="509">
                <a:solidFill>
                  <a:srgbClr val="6E483F"/>
                </a:solidFill>
                <a:latin typeface="Bobby Jones"/>
              </a:rPr>
              <a:t>FRUITS &amp; VEGETABLES RECOGNITION SYSTEM</a:t>
            </a:r>
          </a:p>
        </p:txBody>
      </p:sp>
      <p:sp>
        <p:nvSpPr>
          <p:cNvPr name="Freeform 5" id="5"/>
          <p:cNvSpPr/>
          <p:nvPr/>
        </p:nvSpPr>
        <p:spPr>
          <a:xfrm flipH="false" flipV="false" rot="0">
            <a:off x="1620609" y="4569315"/>
            <a:ext cx="5160513" cy="7954548"/>
          </a:xfrm>
          <a:custGeom>
            <a:avLst/>
            <a:gdLst/>
            <a:ahLst/>
            <a:cxnLst/>
            <a:rect r="r" b="b" t="t" l="l"/>
            <a:pathLst>
              <a:path h="7954548" w="5160513">
                <a:moveTo>
                  <a:pt x="0" y="0"/>
                </a:moveTo>
                <a:lnTo>
                  <a:pt x="5160513" y="0"/>
                </a:lnTo>
                <a:lnTo>
                  <a:pt x="5160513" y="7954548"/>
                </a:lnTo>
                <a:lnTo>
                  <a:pt x="0" y="795454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9406763" y="4129862"/>
            <a:ext cx="4257435" cy="5432134"/>
          </a:xfrm>
          <a:custGeom>
            <a:avLst/>
            <a:gdLst/>
            <a:ahLst/>
            <a:cxnLst/>
            <a:rect r="r" b="b" t="t" l="l"/>
            <a:pathLst>
              <a:path h="5432134" w="4257435">
                <a:moveTo>
                  <a:pt x="0" y="0"/>
                </a:moveTo>
                <a:lnTo>
                  <a:pt x="4257434" y="0"/>
                </a:lnTo>
                <a:lnTo>
                  <a:pt x="4257434" y="5432134"/>
                </a:lnTo>
                <a:lnTo>
                  <a:pt x="0" y="543213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8009847" y="6858376"/>
            <a:ext cx="3373265" cy="3272067"/>
          </a:xfrm>
          <a:custGeom>
            <a:avLst/>
            <a:gdLst/>
            <a:ahLst/>
            <a:cxnLst/>
            <a:rect r="r" b="b" t="t" l="l"/>
            <a:pathLst>
              <a:path h="3272067" w="3373265">
                <a:moveTo>
                  <a:pt x="0" y="0"/>
                </a:moveTo>
                <a:lnTo>
                  <a:pt x="3373265" y="0"/>
                </a:lnTo>
                <a:lnTo>
                  <a:pt x="3373265" y="3272067"/>
                </a:lnTo>
                <a:lnTo>
                  <a:pt x="0" y="3272067"/>
                </a:lnTo>
                <a:lnTo>
                  <a:pt x="0" y="0"/>
                </a:lnTo>
                <a:close/>
              </a:path>
            </a:pathLst>
          </a:custGeom>
          <a:blipFill>
            <a:blip r:embed="rId10"/>
            <a:stretch>
              <a:fillRect l="0" t="0" r="0" b="0"/>
            </a:stretch>
          </a:blipFill>
        </p:spPr>
      </p:sp>
      <p:sp>
        <p:nvSpPr>
          <p:cNvPr name="Freeform 8" id="8"/>
          <p:cNvSpPr/>
          <p:nvPr/>
        </p:nvSpPr>
        <p:spPr>
          <a:xfrm flipH="false" flipV="false" rot="0">
            <a:off x="12609845" y="5882285"/>
            <a:ext cx="4104119" cy="4492835"/>
          </a:xfrm>
          <a:custGeom>
            <a:avLst/>
            <a:gdLst/>
            <a:ahLst/>
            <a:cxnLst/>
            <a:rect r="r" b="b" t="t" l="l"/>
            <a:pathLst>
              <a:path h="4492835" w="4104119">
                <a:moveTo>
                  <a:pt x="0" y="0"/>
                </a:moveTo>
                <a:lnTo>
                  <a:pt x="4104119" y="0"/>
                </a:lnTo>
                <a:lnTo>
                  <a:pt x="4104119" y="4492835"/>
                </a:lnTo>
                <a:lnTo>
                  <a:pt x="0" y="4492835"/>
                </a:lnTo>
                <a:lnTo>
                  <a:pt x="0" y="0"/>
                </a:lnTo>
                <a:close/>
              </a:path>
            </a:pathLst>
          </a:custGeom>
          <a:blipFill>
            <a:blip r:embed="rId11"/>
            <a:stretch>
              <a:fillRect l="0" t="0" r="0" b="0"/>
            </a:stretch>
          </a:blipFill>
        </p:spPr>
      </p:sp>
      <p:sp>
        <p:nvSpPr>
          <p:cNvPr name="Freeform 9" id="9"/>
          <p:cNvSpPr/>
          <p:nvPr/>
        </p:nvSpPr>
        <p:spPr>
          <a:xfrm flipH="false" flipV="false" rot="1986755">
            <a:off x="10753812" y="7244339"/>
            <a:ext cx="2571054" cy="4635314"/>
          </a:xfrm>
          <a:custGeom>
            <a:avLst/>
            <a:gdLst/>
            <a:ahLst/>
            <a:cxnLst/>
            <a:rect r="r" b="b" t="t" l="l"/>
            <a:pathLst>
              <a:path h="4635314" w="2571054">
                <a:moveTo>
                  <a:pt x="0" y="0"/>
                </a:moveTo>
                <a:lnTo>
                  <a:pt x="2571054" y="0"/>
                </a:lnTo>
                <a:lnTo>
                  <a:pt x="2571054" y="4635314"/>
                </a:lnTo>
                <a:lnTo>
                  <a:pt x="0" y="4635314"/>
                </a:lnTo>
                <a:lnTo>
                  <a:pt x="0" y="0"/>
                </a:lnTo>
                <a:close/>
              </a:path>
            </a:pathLst>
          </a:custGeom>
          <a:blipFill>
            <a:blip r:embed="rId12"/>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F1D6"/>
        </a:solidFill>
      </p:bgPr>
    </p:bg>
    <p:spTree>
      <p:nvGrpSpPr>
        <p:cNvPr id="1" name=""/>
        <p:cNvGrpSpPr/>
        <p:nvPr/>
      </p:nvGrpSpPr>
      <p:grpSpPr>
        <a:xfrm>
          <a:off x="0" y="0"/>
          <a:ext cx="0" cy="0"/>
          <a:chOff x="0" y="0"/>
          <a:chExt cx="0" cy="0"/>
        </a:xfrm>
      </p:grpSpPr>
      <p:sp>
        <p:nvSpPr>
          <p:cNvPr name="Freeform 2" id="2"/>
          <p:cNvSpPr/>
          <p:nvPr/>
        </p:nvSpPr>
        <p:spPr>
          <a:xfrm flipH="false" flipV="false" rot="0">
            <a:off x="-325530" y="2279271"/>
            <a:ext cx="18760871" cy="7500261"/>
          </a:xfrm>
          <a:custGeom>
            <a:avLst/>
            <a:gdLst/>
            <a:ahLst/>
            <a:cxnLst/>
            <a:rect r="r" b="b" t="t" l="l"/>
            <a:pathLst>
              <a:path h="7500261" w="18760871">
                <a:moveTo>
                  <a:pt x="0" y="0"/>
                </a:moveTo>
                <a:lnTo>
                  <a:pt x="18760871" y="0"/>
                </a:lnTo>
                <a:lnTo>
                  <a:pt x="18760871" y="7500261"/>
                </a:lnTo>
                <a:lnTo>
                  <a:pt x="0" y="7500261"/>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557663" y="3724579"/>
            <a:ext cx="1773256" cy="1720058"/>
          </a:xfrm>
          <a:custGeom>
            <a:avLst/>
            <a:gdLst/>
            <a:ahLst/>
            <a:cxnLst/>
            <a:rect r="r" b="b" t="t" l="l"/>
            <a:pathLst>
              <a:path h="1720058" w="1773256">
                <a:moveTo>
                  <a:pt x="0" y="0"/>
                </a:moveTo>
                <a:lnTo>
                  <a:pt x="1773256" y="0"/>
                </a:lnTo>
                <a:lnTo>
                  <a:pt x="1773256" y="1720058"/>
                </a:lnTo>
                <a:lnTo>
                  <a:pt x="0" y="1720058"/>
                </a:lnTo>
                <a:lnTo>
                  <a:pt x="0" y="0"/>
                </a:lnTo>
                <a:close/>
              </a:path>
            </a:pathLst>
          </a:custGeom>
          <a:blipFill>
            <a:blip r:embed="rId4"/>
            <a:stretch>
              <a:fillRect l="0" t="0" r="0" b="0"/>
            </a:stretch>
          </a:blipFill>
        </p:spPr>
      </p:sp>
      <p:sp>
        <p:nvSpPr>
          <p:cNvPr name="Freeform 4" id="4"/>
          <p:cNvSpPr/>
          <p:nvPr/>
        </p:nvSpPr>
        <p:spPr>
          <a:xfrm flipH="false" flipV="false" rot="0">
            <a:off x="2557663" y="5969198"/>
            <a:ext cx="1625151" cy="1725284"/>
          </a:xfrm>
          <a:custGeom>
            <a:avLst/>
            <a:gdLst/>
            <a:ahLst/>
            <a:cxnLst/>
            <a:rect r="r" b="b" t="t" l="l"/>
            <a:pathLst>
              <a:path h="1725284" w="1625151">
                <a:moveTo>
                  <a:pt x="0" y="0"/>
                </a:moveTo>
                <a:lnTo>
                  <a:pt x="1625151" y="0"/>
                </a:lnTo>
                <a:lnTo>
                  <a:pt x="1625151" y="1725283"/>
                </a:lnTo>
                <a:lnTo>
                  <a:pt x="0" y="1725283"/>
                </a:lnTo>
                <a:lnTo>
                  <a:pt x="0" y="0"/>
                </a:lnTo>
                <a:close/>
              </a:path>
            </a:pathLst>
          </a:custGeom>
          <a:blipFill>
            <a:blip r:embed="rId5"/>
            <a:stretch>
              <a:fillRect l="0" t="0" r="0" b="0"/>
            </a:stretch>
          </a:blipFill>
        </p:spPr>
      </p:sp>
      <p:sp>
        <p:nvSpPr>
          <p:cNvPr name="Freeform 5" id="5"/>
          <p:cNvSpPr/>
          <p:nvPr/>
        </p:nvSpPr>
        <p:spPr>
          <a:xfrm flipH="false" flipV="false" rot="0">
            <a:off x="5066905" y="3724579"/>
            <a:ext cx="954059" cy="1720058"/>
          </a:xfrm>
          <a:custGeom>
            <a:avLst/>
            <a:gdLst/>
            <a:ahLst/>
            <a:cxnLst/>
            <a:rect r="r" b="b" t="t" l="l"/>
            <a:pathLst>
              <a:path h="1720058" w="954059">
                <a:moveTo>
                  <a:pt x="0" y="0"/>
                </a:moveTo>
                <a:lnTo>
                  <a:pt x="954059" y="0"/>
                </a:lnTo>
                <a:lnTo>
                  <a:pt x="954059" y="1720058"/>
                </a:lnTo>
                <a:lnTo>
                  <a:pt x="0" y="1720058"/>
                </a:lnTo>
                <a:lnTo>
                  <a:pt x="0" y="0"/>
                </a:lnTo>
                <a:close/>
              </a:path>
            </a:pathLst>
          </a:custGeom>
          <a:blipFill>
            <a:blip r:embed="rId6"/>
            <a:stretch>
              <a:fillRect l="0" t="0" r="0" b="0"/>
            </a:stretch>
          </a:blipFill>
        </p:spPr>
      </p:sp>
      <p:sp>
        <p:nvSpPr>
          <p:cNvPr name="Freeform 6" id="6"/>
          <p:cNvSpPr/>
          <p:nvPr/>
        </p:nvSpPr>
        <p:spPr>
          <a:xfrm flipH="false" flipV="false" rot="0">
            <a:off x="4650844" y="5993152"/>
            <a:ext cx="1811209" cy="1701329"/>
          </a:xfrm>
          <a:custGeom>
            <a:avLst/>
            <a:gdLst/>
            <a:ahLst/>
            <a:cxnLst/>
            <a:rect r="r" b="b" t="t" l="l"/>
            <a:pathLst>
              <a:path h="1701329" w="1811209">
                <a:moveTo>
                  <a:pt x="0" y="0"/>
                </a:moveTo>
                <a:lnTo>
                  <a:pt x="1811209" y="0"/>
                </a:lnTo>
                <a:lnTo>
                  <a:pt x="1811209" y="1701329"/>
                </a:lnTo>
                <a:lnTo>
                  <a:pt x="0" y="1701329"/>
                </a:lnTo>
                <a:lnTo>
                  <a:pt x="0" y="0"/>
                </a:lnTo>
                <a:close/>
              </a:path>
            </a:pathLst>
          </a:custGeom>
          <a:blipFill>
            <a:blip r:embed="rId7"/>
            <a:stretch>
              <a:fillRect l="0" t="0" r="0" b="0"/>
            </a:stretch>
          </a:blipFill>
        </p:spPr>
      </p:sp>
      <p:sp>
        <p:nvSpPr>
          <p:cNvPr name="Freeform 7" id="7"/>
          <p:cNvSpPr/>
          <p:nvPr/>
        </p:nvSpPr>
        <p:spPr>
          <a:xfrm flipH="false" flipV="false" rot="0">
            <a:off x="7055424" y="3452029"/>
            <a:ext cx="1719400" cy="1882251"/>
          </a:xfrm>
          <a:custGeom>
            <a:avLst/>
            <a:gdLst/>
            <a:ahLst/>
            <a:cxnLst/>
            <a:rect r="r" b="b" t="t" l="l"/>
            <a:pathLst>
              <a:path h="1882251" w="1719400">
                <a:moveTo>
                  <a:pt x="0" y="0"/>
                </a:moveTo>
                <a:lnTo>
                  <a:pt x="1719400" y="0"/>
                </a:lnTo>
                <a:lnTo>
                  <a:pt x="1719400" y="1882251"/>
                </a:lnTo>
                <a:lnTo>
                  <a:pt x="0" y="1882251"/>
                </a:lnTo>
                <a:lnTo>
                  <a:pt x="0" y="0"/>
                </a:lnTo>
                <a:close/>
              </a:path>
            </a:pathLst>
          </a:custGeom>
          <a:blipFill>
            <a:blip r:embed="rId8"/>
            <a:stretch>
              <a:fillRect l="0" t="0" r="0" b="0"/>
            </a:stretch>
          </a:blipFill>
        </p:spPr>
      </p:sp>
      <p:sp>
        <p:nvSpPr>
          <p:cNvPr name="Freeform 8" id="8"/>
          <p:cNvSpPr/>
          <p:nvPr/>
        </p:nvSpPr>
        <p:spPr>
          <a:xfrm flipH="false" flipV="false" rot="0">
            <a:off x="7276578" y="6065020"/>
            <a:ext cx="1277090" cy="1629461"/>
          </a:xfrm>
          <a:custGeom>
            <a:avLst/>
            <a:gdLst/>
            <a:ahLst/>
            <a:cxnLst/>
            <a:rect r="r" b="b" t="t" l="l"/>
            <a:pathLst>
              <a:path h="1629461" w="1277090">
                <a:moveTo>
                  <a:pt x="0" y="0"/>
                </a:moveTo>
                <a:lnTo>
                  <a:pt x="1277091" y="0"/>
                </a:lnTo>
                <a:lnTo>
                  <a:pt x="1277091" y="1629461"/>
                </a:lnTo>
                <a:lnTo>
                  <a:pt x="0" y="1629461"/>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9232297" y="3577213"/>
            <a:ext cx="2072223" cy="1757067"/>
          </a:xfrm>
          <a:custGeom>
            <a:avLst/>
            <a:gdLst/>
            <a:ahLst/>
            <a:cxnLst/>
            <a:rect r="r" b="b" t="t" l="l"/>
            <a:pathLst>
              <a:path h="1757067" w="2072223">
                <a:moveTo>
                  <a:pt x="0" y="0"/>
                </a:moveTo>
                <a:lnTo>
                  <a:pt x="2072223" y="0"/>
                </a:lnTo>
                <a:lnTo>
                  <a:pt x="2072223" y="1757067"/>
                </a:lnTo>
                <a:lnTo>
                  <a:pt x="0" y="1757067"/>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0" id="10"/>
          <p:cNvSpPr/>
          <p:nvPr/>
        </p:nvSpPr>
        <p:spPr>
          <a:xfrm flipH="false" flipV="false" rot="0">
            <a:off x="11761720" y="3356227"/>
            <a:ext cx="1892292" cy="2007737"/>
          </a:xfrm>
          <a:custGeom>
            <a:avLst/>
            <a:gdLst/>
            <a:ahLst/>
            <a:cxnLst/>
            <a:rect r="r" b="b" t="t" l="l"/>
            <a:pathLst>
              <a:path h="2007737" w="1892292">
                <a:moveTo>
                  <a:pt x="0" y="0"/>
                </a:moveTo>
                <a:lnTo>
                  <a:pt x="1892292" y="0"/>
                </a:lnTo>
                <a:lnTo>
                  <a:pt x="1892292" y="2007737"/>
                </a:lnTo>
                <a:lnTo>
                  <a:pt x="0" y="2007737"/>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11" id="11"/>
          <p:cNvSpPr/>
          <p:nvPr/>
        </p:nvSpPr>
        <p:spPr>
          <a:xfrm flipH="false" flipV="false" rot="0">
            <a:off x="11733690" y="6267314"/>
            <a:ext cx="1948352" cy="1427168"/>
          </a:xfrm>
          <a:custGeom>
            <a:avLst/>
            <a:gdLst/>
            <a:ahLst/>
            <a:cxnLst/>
            <a:rect r="r" b="b" t="t" l="l"/>
            <a:pathLst>
              <a:path h="1427168" w="1948352">
                <a:moveTo>
                  <a:pt x="0" y="0"/>
                </a:moveTo>
                <a:lnTo>
                  <a:pt x="1948352" y="0"/>
                </a:lnTo>
                <a:lnTo>
                  <a:pt x="1948352" y="1427167"/>
                </a:lnTo>
                <a:lnTo>
                  <a:pt x="0" y="1427167"/>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Freeform 12" id="12"/>
          <p:cNvSpPr/>
          <p:nvPr/>
        </p:nvSpPr>
        <p:spPr>
          <a:xfrm flipH="false" flipV="false" rot="0">
            <a:off x="9661979" y="5746113"/>
            <a:ext cx="1212860" cy="1948369"/>
          </a:xfrm>
          <a:custGeom>
            <a:avLst/>
            <a:gdLst/>
            <a:ahLst/>
            <a:cxnLst/>
            <a:rect r="r" b="b" t="t" l="l"/>
            <a:pathLst>
              <a:path h="1948369" w="1212860">
                <a:moveTo>
                  <a:pt x="0" y="0"/>
                </a:moveTo>
                <a:lnTo>
                  <a:pt x="1212859" y="0"/>
                </a:lnTo>
                <a:lnTo>
                  <a:pt x="1212859" y="1948368"/>
                </a:lnTo>
                <a:lnTo>
                  <a:pt x="0" y="1948368"/>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Freeform 13" id="13"/>
          <p:cNvSpPr/>
          <p:nvPr/>
        </p:nvSpPr>
        <p:spPr>
          <a:xfrm flipH="false" flipV="false" rot="0">
            <a:off x="14111212" y="3825512"/>
            <a:ext cx="1619125" cy="1619125"/>
          </a:xfrm>
          <a:custGeom>
            <a:avLst/>
            <a:gdLst/>
            <a:ahLst/>
            <a:cxnLst/>
            <a:rect r="r" b="b" t="t" l="l"/>
            <a:pathLst>
              <a:path h="1619125" w="1619125">
                <a:moveTo>
                  <a:pt x="0" y="0"/>
                </a:moveTo>
                <a:lnTo>
                  <a:pt x="1619125" y="0"/>
                </a:lnTo>
                <a:lnTo>
                  <a:pt x="1619125" y="1619125"/>
                </a:lnTo>
                <a:lnTo>
                  <a:pt x="0" y="1619125"/>
                </a:lnTo>
                <a:lnTo>
                  <a:pt x="0" y="0"/>
                </a:lnTo>
                <a:close/>
              </a:path>
            </a:pathLst>
          </a:custGeom>
          <a:blipFill>
            <a:blip r:embed="rId19">
              <a:extLst>
                <a:ext uri="{96DAC541-7B7A-43D3-8B79-37D633B846F1}">
                  <asvg:svgBlip xmlns:asvg="http://schemas.microsoft.com/office/drawing/2016/SVG/main" r:embed="rId20"/>
                </a:ext>
              </a:extLst>
            </a:blip>
            <a:stretch>
              <a:fillRect l="0" t="0" r="0" b="0"/>
            </a:stretch>
          </a:blipFill>
        </p:spPr>
      </p:sp>
      <p:sp>
        <p:nvSpPr>
          <p:cNvPr name="Freeform 14" id="14"/>
          <p:cNvSpPr/>
          <p:nvPr/>
        </p:nvSpPr>
        <p:spPr>
          <a:xfrm flipH="false" flipV="false" rot="0">
            <a:off x="14262188" y="5664157"/>
            <a:ext cx="1317173" cy="2030325"/>
          </a:xfrm>
          <a:custGeom>
            <a:avLst/>
            <a:gdLst/>
            <a:ahLst/>
            <a:cxnLst/>
            <a:rect r="r" b="b" t="t" l="l"/>
            <a:pathLst>
              <a:path h="2030325" w="1317173">
                <a:moveTo>
                  <a:pt x="0" y="0"/>
                </a:moveTo>
                <a:lnTo>
                  <a:pt x="1317173" y="0"/>
                </a:lnTo>
                <a:lnTo>
                  <a:pt x="1317173" y="2030324"/>
                </a:lnTo>
                <a:lnTo>
                  <a:pt x="0" y="2030324"/>
                </a:lnTo>
                <a:lnTo>
                  <a:pt x="0" y="0"/>
                </a:lnTo>
                <a:close/>
              </a:path>
            </a:pathLst>
          </a:custGeom>
          <a:blipFill>
            <a:blip r:embed="rId21">
              <a:extLst>
                <a:ext uri="{96DAC541-7B7A-43D3-8B79-37D633B846F1}">
                  <asvg:svgBlip xmlns:asvg="http://schemas.microsoft.com/office/drawing/2016/SVG/main" r:embed="rId22"/>
                </a:ext>
              </a:extLst>
            </a:blip>
            <a:stretch>
              <a:fillRect l="0" t="0" r="0" b="0"/>
            </a:stretch>
          </a:blipFill>
        </p:spPr>
      </p:sp>
      <p:sp>
        <p:nvSpPr>
          <p:cNvPr name="TextBox 15" id="15"/>
          <p:cNvSpPr txBox="true"/>
          <p:nvPr/>
        </p:nvSpPr>
        <p:spPr>
          <a:xfrm rot="0">
            <a:off x="4726388" y="1251696"/>
            <a:ext cx="8835224" cy="803910"/>
          </a:xfrm>
          <a:prstGeom prst="rect">
            <a:avLst/>
          </a:prstGeom>
        </p:spPr>
        <p:txBody>
          <a:bodyPr anchor="t" rtlCol="false" tIns="0" lIns="0" bIns="0" rIns="0">
            <a:spAutoFit/>
          </a:bodyPr>
          <a:lstStyle/>
          <a:p>
            <a:pPr algn="ctr">
              <a:lnSpc>
                <a:spcPts val="5820"/>
              </a:lnSpc>
            </a:pPr>
            <a:r>
              <a:rPr lang="en-US" sz="6000" spc="306" u="sng">
                <a:solidFill>
                  <a:srgbClr val="3E4759"/>
                </a:solidFill>
                <a:latin typeface="Bobby Jones"/>
                <a:hlinkClick r:id="rId23" tooltip="https://www.kaggle.com/datasets/moltean/fruits"/>
              </a:rPr>
              <a:t>RESOURCES</a:t>
            </a:r>
          </a:p>
        </p:txBody>
      </p:sp>
      <p:sp>
        <p:nvSpPr>
          <p:cNvPr name="Freeform 16" id="16"/>
          <p:cNvSpPr/>
          <p:nvPr/>
        </p:nvSpPr>
        <p:spPr>
          <a:xfrm flipH="false" flipV="false" rot="0">
            <a:off x="16819550" y="9110638"/>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24">
              <a:extLst>
                <a:ext uri="{96DAC541-7B7A-43D3-8B79-37D633B846F1}">
                  <asvg:svgBlip xmlns:asvg="http://schemas.microsoft.com/office/drawing/2016/SVG/main" r:embed="rId25"/>
                </a:ext>
              </a:extLst>
            </a:blip>
            <a:stretch>
              <a:fillRect l="0" t="0" r="0" b="0"/>
            </a:stretch>
          </a:blipFill>
        </p:spPr>
      </p:sp>
      <p:sp>
        <p:nvSpPr>
          <p:cNvPr name="Freeform 17" id="17"/>
          <p:cNvSpPr/>
          <p:nvPr/>
        </p:nvSpPr>
        <p:spPr>
          <a:xfrm flipH="false" flipV="false" rot="0">
            <a:off x="16819550" y="-362556"/>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24">
              <a:extLst>
                <a:ext uri="{96DAC541-7B7A-43D3-8B79-37D633B846F1}">
                  <asvg:svgBlip xmlns:asvg="http://schemas.microsoft.com/office/drawing/2016/SVG/main" r:embed="rId25"/>
                </a:ext>
              </a:extLst>
            </a:blip>
            <a:stretch>
              <a:fillRect l="0" t="0" r="0" b="0"/>
            </a:stretch>
          </a:blipFill>
        </p:spPr>
      </p:sp>
      <p:sp>
        <p:nvSpPr>
          <p:cNvPr name="Freeform 18" id="18"/>
          <p:cNvSpPr/>
          <p:nvPr/>
        </p:nvSpPr>
        <p:spPr>
          <a:xfrm flipH="false" flipV="false" rot="0">
            <a:off x="-942287" y="-362556"/>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24">
              <a:extLst>
                <a:ext uri="{96DAC541-7B7A-43D3-8B79-37D633B846F1}">
                  <asvg:svgBlip xmlns:asvg="http://schemas.microsoft.com/office/drawing/2016/SVG/main" r:embed="rId25"/>
                </a:ext>
              </a:extLst>
            </a:blip>
            <a:stretch>
              <a:fillRect l="0" t="0" r="0" b="0"/>
            </a:stretch>
          </a:blipFill>
        </p:spPr>
      </p:sp>
      <p:sp>
        <p:nvSpPr>
          <p:cNvPr name="Freeform 19" id="19"/>
          <p:cNvSpPr/>
          <p:nvPr/>
        </p:nvSpPr>
        <p:spPr>
          <a:xfrm flipH="false" flipV="false" rot="0">
            <a:off x="-325530" y="9110638"/>
            <a:ext cx="1970987" cy="1963819"/>
          </a:xfrm>
          <a:custGeom>
            <a:avLst/>
            <a:gdLst/>
            <a:ahLst/>
            <a:cxnLst/>
            <a:rect r="r" b="b" t="t" l="l"/>
            <a:pathLst>
              <a:path h="1963819" w="1970987">
                <a:moveTo>
                  <a:pt x="0" y="0"/>
                </a:moveTo>
                <a:lnTo>
                  <a:pt x="1970986" y="0"/>
                </a:lnTo>
                <a:lnTo>
                  <a:pt x="1970986" y="1963819"/>
                </a:lnTo>
                <a:lnTo>
                  <a:pt x="0" y="1963819"/>
                </a:lnTo>
                <a:lnTo>
                  <a:pt x="0" y="0"/>
                </a:lnTo>
                <a:close/>
              </a:path>
            </a:pathLst>
          </a:custGeom>
          <a:blipFill>
            <a:blip r:embed="rId24">
              <a:extLst>
                <a:ext uri="{96DAC541-7B7A-43D3-8B79-37D633B846F1}">
                  <asvg:svgBlip xmlns:asvg="http://schemas.microsoft.com/office/drawing/2016/SVG/main" r:embed="rId25"/>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1F1D6"/>
        </a:solidFill>
      </p:bgPr>
    </p:bg>
    <p:spTree>
      <p:nvGrpSpPr>
        <p:cNvPr id="1" name=""/>
        <p:cNvGrpSpPr/>
        <p:nvPr/>
      </p:nvGrpSpPr>
      <p:grpSpPr>
        <a:xfrm>
          <a:off x="0" y="0"/>
          <a:ext cx="0" cy="0"/>
          <a:chOff x="0" y="0"/>
          <a:chExt cx="0" cy="0"/>
        </a:xfrm>
      </p:grpSpPr>
      <p:sp>
        <p:nvSpPr>
          <p:cNvPr name="Freeform 2" id="2"/>
          <p:cNvSpPr/>
          <p:nvPr/>
        </p:nvSpPr>
        <p:spPr>
          <a:xfrm flipH="false" flipV="false" rot="-2365948">
            <a:off x="3066185" y="2200835"/>
            <a:ext cx="2316362" cy="1431933"/>
          </a:xfrm>
          <a:custGeom>
            <a:avLst/>
            <a:gdLst/>
            <a:ahLst/>
            <a:cxnLst/>
            <a:rect r="r" b="b" t="t" l="l"/>
            <a:pathLst>
              <a:path h="1431933" w="2316362">
                <a:moveTo>
                  <a:pt x="0" y="0"/>
                </a:moveTo>
                <a:lnTo>
                  <a:pt x="2316362" y="0"/>
                </a:lnTo>
                <a:lnTo>
                  <a:pt x="2316362" y="1431932"/>
                </a:lnTo>
                <a:lnTo>
                  <a:pt x="0" y="14319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1972104">
            <a:off x="13095388" y="6868939"/>
            <a:ext cx="2130678" cy="1317147"/>
          </a:xfrm>
          <a:custGeom>
            <a:avLst/>
            <a:gdLst/>
            <a:ahLst/>
            <a:cxnLst/>
            <a:rect r="r" b="b" t="t" l="l"/>
            <a:pathLst>
              <a:path h="1317147" w="2130678">
                <a:moveTo>
                  <a:pt x="2130678" y="1317147"/>
                </a:moveTo>
                <a:lnTo>
                  <a:pt x="0" y="1317147"/>
                </a:lnTo>
                <a:lnTo>
                  <a:pt x="0" y="0"/>
                </a:lnTo>
                <a:lnTo>
                  <a:pt x="2130678" y="0"/>
                </a:lnTo>
                <a:lnTo>
                  <a:pt x="2130678" y="1317147"/>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4118586" y="2916801"/>
            <a:ext cx="10435767" cy="4610712"/>
          </a:xfrm>
          <a:custGeom>
            <a:avLst/>
            <a:gdLst/>
            <a:ahLst/>
            <a:cxnLst/>
            <a:rect r="r" b="b" t="t" l="l"/>
            <a:pathLst>
              <a:path h="4610712" w="10435767">
                <a:moveTo>
                  <a:pt x="0" y="0"/>
                </a:moveTo>
                <a:lnTo>
                  <a:pt x="10435766" y="0"/>
                </a:lnTo>
                <a:lnTo>
                  <a:pt x="10435766" y="4610711"/>
                </a:lnTo>
                <a:lnTo>
                  <a:pt x="0" y="46107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4726388" y="4573979"/>
            <a:ext cx="8835224" cy="1317003"/>
          </a:xfrm>
          <a:prstGeom prst="rect">
            <a:avLst/>
          </a:prstGeom>
        </p:spPr>
        <p:txBody>
          <a:bodyPr anchor="t" rtlCol="false" tIns="0" lIns="0" bIns="0" rIns="0">
            <a:spAutoFit/>
          </a:bodyPr>
          <a:lstStyle/>
          <a:p>
            <a:pPr algn="ctr">
              <a:lnSpc>
                <a:spcPts val="9573"/>
              </a:lnSpc>
            </a:pPr>
            <a:r>
              <a:rPr lang="en-US" sz="9869" spc="503">
                <a:solidFill>
                  <a:srgbClr val="6E483F"/>
                </a:solidFill>
                <a:latin typeface="Bobby Jones"/>
              </a:rPr>
              <a:t>THANK YOU!</a:t>
            </a:r>
          </a:p>
        </p:txBody>
      </p:sp>
      <p:sp>
        <p:nvSpPr>
          <p:cNvPr name="Freeform 6" id="6"/>
          <p:cNvSpPr/>
          <p:nvPr/>
        </p:nvSpPr>
        <p:spPr>
          <a:xfrm flipH="false" flipV="false" rot="0">
            <a:off x="16819550" y="9110638"/>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6819550" y="-335652"/>
            <a:ext cx="1970987" cy="1963819"/>
          </a:xfrm>
          <a:custGeom>
            <a:avLst/>
            <a:gdLst/>
            <a:ahLst/>
            <a:cxnLst/>
            <a:rect r="r" b="b" t="t" l="l"/>
            <a:pathLst>
              <a:path h="1963819" w="1970987">
                <a:moveTo>
                  <a:pt x="0" y="0"/>
                </a:moveTo>
                <a:lnTo>
                  <a:pt x="1970987" y="0"/>
                </a:lnTo>
                <a:lnTo>
                  <a:pt x="1970987" y="1963820"/>
                </a:lnTo>
                <a:lnTo>
                  <a:pt x="0" y="196382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649107" y="8943102"/>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649107" y="-335652"/>
            <a:ext cx="1970987" cy="1963819"/>
          </a:xfrm>
          <a:custGeom>
            <a:avLst/>
            <a:gdLst/>
            <a:ahLst/>
            <a:cxnLst/>
            <a:rect r="r" b="b" t="t" l="l"/>
            <a:pathLst>
              <a:path h="1963819" w="1970987">
                <a:moveTo>
                  <a:pt x="0" y="0"/>
                </a:moveTo>
                <a:lnTo>
                  <a:pt x="1970987" y="0"/>
                </a:lnTo>
                <a:lnTo>
                  <a:pt x="1970987" y="1963820"/>
                </a:lnTo>
                <a:lnTo>
                  <a:pt x="0" y="196382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1F1D6"/>
        </a:solidFill>
      </p:bgPr>
    </p:bg>
    <p:spTree>
      <p:nvGrpSpPr>
        <p:cNvPr id="1" name=""/>
        <p:cNvGrpSpPr/>
        <p:nvPr/>
      </p:nvGrpSpPr>
      <p:grpSpPr>
        <a:xfrm>
          <a:off x="0" y="0"/>
          <a:ext cx="0" cy="0"/>
          <a:chOff x="0" y="0"/>
          <a:chExt cx="0" cy="0"/>
        </a:xfrm>
      </p:grpSpPr>
      <p:sp>
        <p:nvSpPr>
          <p:cNvPr name="Freeform 2" id="2"/>
          <p:cNvSpPr/>
          <p:nvPr/>
        </p:nvSpPr>
        <p:spPr>
          <a:xfrm flipH="false" flipV="false" rot="0">
            <a:off x="6310395" y="151858"/>
            <a:ext cx="5103301" cy="2040209"/>
          </a:xfrm>
          <a:custGeom>
            <a:avLst/>
            <a:gdLst/>
            <a:ahLst/>
            <a:cxnLst/>
            <a:rect r="r" b="b" t="t" l="l"/>
            <a:pathLst>
              <a:path h="2040209" w="5103301">
                <a:moveTo>
                  <a:pt x="0" y="0"/>
                </a:moveTo>
                <a:lnTo>
                  <a:pt x="5103301" y="0"/>
                </a:lnTo>
                <a:lnTo>
                  <a:pt x="5103301" y="2040209"/>
                </a:lnTo>
                <a:lnTo>
                  <a:pt x="0" y="20402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3" id="3"/>
          <p:cNvGrpSpPr/>
          <p:nvPr/>
        </p:nvGrpSpPr>
        <p:grpSpPr>
          <a:xfrm rot="0">
            <a:off x="434570" y="2928399"/>
            <a:ext cx="5540771" cy="2215101"/>
            <a:chOff x="0" y="0"/>
            <a:chExt cx="7387694" cy="2953468"/>
          </a:xfrm>
        </p:grpSpPr>
        <p:sp>
          <p:nvSpPr>
            <p:cNvPr name="Freeform 4" id="4"/>
            <p:cNvSpPr/>
            <p:nvPr/>
          </p:nvSpPr>
          <p:spPr>
            <a:xfrm flipH="false" flipV="false" rot="0">
              <a:off x="0" y="0"/>
              <a:ext cx="7387694" cy="2953468"/>
            </a:xfrm>
            <a:custGeom>
              <a:avLst/>
              <a:gdLst/>
              <a:ahLst/>
              <a:cxnLst/>
              <a:rect r="r" b="b" t="t" l="l"/>
              <a:pathLst>
                <a:path h="2953468" w="7387694">
                  <a:moveTo>
                    <a:pt x="0" y="0"/>
                  </a:moveTo>
                  <a:lnTo>
                    <a:pt x="7387694" y="0"/>
                  </a:lnTo>
                  <a:lnTo>
                    <a:pt x="7387694" y="2953468"/>
                  </a:lnTo>
                  <a:lnTo>
                    <a:pt x="0" y="29534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0" y="1043241"/>
              <a:ext cx="7387694" cy="905087"/>
            </a:xfrm>
            <a:prstGeom prst="rect">
              <a:avLst/>
            </a:prstGeom>
          </p:spPr>
          <p:txBody>
            <a:bodyPr anchor="t" rtlCol="false" tIns="0" lIns="0" bIns="0" rIns="0">
              <a:spAutoFit/>
            </a:bodyPr>
            <a:lstStyle/>
            <a:p>
              <a:pPr algn="ctr">
                <a:lnSpc>
                  <a:spcPts val="5170"/>
                </a:lnSpc>
                <a:spcBef>
                  <a:spcPct val="0"/>
                </a:spcBef>
              </a:pPr>
              <a:r>
                <a:rPr lang="en-US" sz="4700" spc="47">
                  <a:solidFill>
                    <a:srgbClr val="6E483F"/>
                  </a:solidFill>
                  <a:latin typeface="Bobby Jones"/>
                </a:rPr>
                <a:t>Dina Mohamed</a:t>
              </a:r>
            </a:p>
          </p:txBody>
        </p:sp>
      </p:grpSp>
      <p:grpSp>
        <p:nvGrpSpPr>
          <p:cNvPr name="Group 6" id="6"/>
          <p:cNvGrpSpPr/>
          <p:nvPr/>
        </p:nvGrpSpPr>
        <p:grpSpPr>
          <a:xfrm rot="0">
            <a:off x="11413696" y="2928399"/>
            <a:ext cx="5540771" cy="2215101"/>
            <a:chOff x="0" y="0"/>
            <a:chExt cx="7387694" cy="2953468"/>
          </a:xfrm>
        </p:grpSpPr>
        <p:sp>
          <p:nvSpPr>
            <p:cNvPr name="Freeform 7" id="7"/>
            <p:cNvSpPr/>
            <p:nvPr/>
          </p:nvSpPr>
          <p:spPr>
            <a:xfrm flipH="false" flipV="false" rot="0">
              <a:off x="0" y="0"/>
              <a:ext cx="7387694" cy="2953468"/>
            </a:xfrm>
            <a:custGeom>
              <a:avLst/>
              <a:gdLst/>
              <a:ahLst/>
              <a:cxnLst/>
              <a:rect r="r" b="b" t="t" l="l"/>
              <a:pathLst>
                <a:path h="2953468" w="7387694">
                  <a:moveTo>
                    <a:pt x="0" y="0"/>
                  </a:moveTo>
                  <a:lnTo>
                    <a:pt x="7387694" y="0"/>
                  </a:lnTo>
                  <a:lnTo>
                    <a:pt x="7387694" y="2953468"/>
                  </a:lnTo>
                  <a:lnTo>
                    <a:pt x="0" y="29534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0" y="777277"/>
              <a:ext cx="7387694" cy="905087"/>
            </a:xfrm>
            <a:prstGeom prst="rect">
              <a:avLst/>
            </a:prstGeom>
          </p:spPr>
          <p:txBody>
            <a:bodyPr anchor="t" rtlCol="false" tIns="0" lIns="0" bIns="0" rIns="0">
              <a:spAutoFit/>
            </a:bodyPr>
            <a:lstStyle/>
            <a:p>
              <a:pPr algn="ctr">
                <a:lnSpc>
                  <a:spcPts val="5170"/>
                </a:lnSpc>
                <a:spcBef>
                  <a:spcPct val="0"/>
                </a:spcBef>
              </a:pPr>
              <a:r>
                <a:rPr lang="en-US" sz="4700" spc="47">
                  <a:solidFill>
                    <a:srgbClr val="6E483F"/>
                  </a:solidFill>
                  <a:latin typeface="Bobby Jones"/>
                </a:rPr>
                <a:t>Eman Ramzy</a:t>
              </a:r>
            </a:p>
          </p:txBody>
        </p:sp>
      </p:grpSp>
      <p:grpSp>
        <p:nvGrpSpPr>
          <p:cNvPr name="Group 9" id="9"/>
          <p:cNvGrpSpPr/>
          <p:nvPr/>
        </p:nvGrpSpPr>
        <p:grpSpPr>
          <a:xfrm rot="0">
            <a:off x="434570" y="6728295"/>
            <a:ext cx="5540771" cy="2215101"/>
            <a:chOff x="0" y="0"/>
            <a:chExt cx="7387694" cy="2953468"/>
          </a:xfrm>
        </p:grpSpPr>
        <p:sp>
          <p:nvSpPr>
            <p:cNvPr name="Freeform 10" id="10"/>
            <p:cNvSpPr/>
            <p:nvPr/>
          </p:nvSpPr>
          <p:spPr>
            <a:xfrm flipH="false" flipV="false" rot="0">
              <a:off x="0" y="0"/>
              <a:ext cx="7387694" cy="2953468"/>
            </a:xfrm>
            <a:custGeom>
              <a:avLst/>
              <a:gdLst/>
              <a:ahLst/>
              <a:cxnLst/>
              <a:rect r="r" b="b" t="t" l="l"/>
              <a:pathLst>
                <a:path h="2953468" w="7387694">
                  <a:moveTo>
                    <a:pt x="0" y="0"/>
                  </a:moveTo>
                  <a:lnTo>
                    <a:pt x="7387694" y="0"/>
                  </a:lnTo>
                  <a:lnTo>
                    <a:pt x="7387694" y="2953468"/>
                  </a:lnTo>
                  <a:lnTo>
                    <a:pt x="0" y="29534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0" y="799616"/>
              <a:ext cx="7387694" cy="905087"/>
            </a:xfrm>
            <a:prstGeom prst="rect">
              <a:avLst/>
            </a:prstGeom>
          </p:spPr>
          <p:txBody>
            <a:bodyPr anchor="t" rtlCol="false" tIns="0" lIns="0" bIns="0" rIns="0">
              <a:spAutoFit/>
            </a:bodyPr>
            <a:lstStyle/>
            <a:p>
              <a:pPr algn="ctr">
                <a:lnSpc>
                  <a:spcPts val="5170"/>
                </a:lnSpc>
                <a:spcBef>
                  <a:spcPct val="0"/>
                </a:spcBef>
              </a:pPr>
              <a:r>
                <a:rPr lang="en-US" sz="4700" spc="47">
                  <a:solidFill>
                    <a:srgbClr val="6E483F"/>
                  </a:solidFill>
                  <a:latin typeface="Bobby Jones"/>
                </a:rPr>
                <a:t>Amina Mohamed</a:t>
              </a:r>
            </a:p>
          </p:txBody>
        </p:sp>
      </p:grpSp>
      <p:grpSp>
        <p:nvGrpSpPr>
          <p:cNvPr name="Group 12" id="12"/>
          <p:cNvGrpSpPr/>
          <p:nvPr/>
        </p:nvGrpSpPr>
        <p:grpSpPr>
          <a:xfrm rot="0">
            <a:off x="11413696" y="6408360"/>
            <a:ext cx="5540771" cy="2215101"/>
            <a:chOff x="0" y="0"/>
            <a:chExt cx="7387694" cy="2953468"/>
          </a:xfrm>
        </p:grpSpPr>
        <p:sp>
          <p:nvSpPr>
            <p:cNvPr name="Freeform 13" id="13"/>
            <p:cNvSpPr/>
            <p:nvPr/>
          </p:nvSpPr>
          <p:spPr>
            <a:xfrm flipH="false" flipV="false" rot="0">
              <a:off x="0" y="0"/>
              <a:ext cx="7387694" cy="2953468"/>
            </a:xfrm>
            <a:custGeom>
              <a:avLst/>
              <a:gdLst/>
              <a:ahLst/>
              <a:cxnLst/>
              <a:rect r="r" b="b" t="t" l="l"/>
              <a:pathLst>
                <a:path h="2953468" w="7387694">
                  <a:moveTo>
                    <a:pt x="0" y="0"/>
                  </a:moveTo>
                  <a:lnTo>
                    <a:pt x="7387694" y="0"/>
                  </a:lnTo>
                  <a:lnTo>
                    <a:pt x="7387694" y="2953468"/>
                  </a:lnTo>
                  <a:lnTo>
                    <a:pt x="0" y="29534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4" id="14"/>
            <p:cNvSpPr txBox="true"/>
            <p:nvPr/>
          </p:nvSpPr>
          <p:spPr>
            <a:xfrm rot="0">
              <a:off x="0" y="799616"/>
              <a:ext cx="7387694" cy="905087"/>
            </a:xfrm>
            <a:prstGeom prst="rect">
              <a:avLst/>
            </a:prstGeom>
          </p:spPr>
          <p:txBody>
            <a:bodyPr anchor="t" rtlCol="false" tIns="0" lIns="0" bIns="0" rIns="0">
              <a:spAutoFit/>
            </a:bodyPr>
            <a:lstStyle/>
            <a:p>
              <a:pPr algn="ctr">
                <a:lnSpc>
                  <a:spcPts val="5170"/>
                </a:lnSpc>
                <a:spcBef>
                  <a:spcPct val="0"/>
                </a:spcBef>
              </a:pPr>
              <a:r>
                <a:rPr lang="en-US" sz="4700" spc="47">
                  <a:solidFill>
                    <a:srgbClr val="6E483F"/>
                  </a:solidFill>
                  <a:latin typeface="Bobby Jones"/>
                </a:rPr>
                <a:t>Shorouq Hossam</a:t>
              </a:r>
            </a:p>
          </p:txBody>
        </p:sp>
      </p:grpSp>
      <p:sp>
        <p:nvSpPr>
          <p:cNvPr name="Freeform 15" id="15"/>
          <p:cNvSpPr/>
          <p:nvPr/>
        </p:nvSpPr>
        <p:spPr>
          <a:xfrm flipH="false" flipV="false" rot="0">
            <a:off x="6256395" y="3342312"/>
            <a:ext cx="4857197" cy="4912462"/>
          </a:xfrm>
          <a:custGeom>
            <a:avLst/>
            <a:gdLst/>
            <a:ahLst/>
            <a:cxnLst/>
            <a:rect r="r" b="b" t="t" l="l"/>
            <a:pathLst>
              <a:path h="4912462" w="4857197">
                <a:moveTo>
                  <a:pt x="0" y="0"/>
                </a:moveTo>
                <a:lnTo>
                  <a:pt x="4857197" y="0"/>
                </a:lnTo>
                <a:lnTo>
                  <a:pt x="4857197" y="4912462"/>
                </a:lnTo>
                <a:lnTo>
                  <a:pt x="0" y="4912462"/>
                </a:lnTo>
                <a:lnTo>
                  <a:pt x="0" y="0"/>
                </a:lnTo>
                <a:close/>
              </a:path>
            </a:pathLst>
          </a:custGeom>
          <a:blipFill>
            <a:blip r:embed="rId4"/>
            <a:stretch>
              <a:fillRect l="0" t="0" r="0" b="0"/>
            </a:stretch>
          </a:blipFill>
        </p:spPr>
      </p:sp>
      <p:sp>
        <p:nvSpPr>
          <p:cNvPr name="Freeform 16" id="16"/>
          <p:cNvSpPr/>
          <p:nvPr/>
        </p:nvSpPr>
        <p:spPr>
          <a:xfrm flipH="false" flipV="false" rot="0">
            <a:off x="-550923" y="-317535"/>
            <a:ext cx="1970987" cy="1963819"/>
          </a:xfrm>
          <a:custGeom>
            <a:avLst/>
            <a:gdLst/>
            <a:ahLst/>
            <a:cxnLst/>
            <a:rect r="r" b="b" t="t" l="l"/>
            <a:pathLst>
              <a:path h="1963819" w="1970987">
                <a:moveTo>
                  <a:pt x="0" y="0"/>
                </a:moveTo>
                <a:lnTo>
                  <a:pt x="1970986" y="0"/>
                </a:lnTo>
                <a:lnTo>
                  <a:pt x="1970986" y="1963819"/>
                </a:lnTo>
                <a:lnTo>
                  <a:pt x="0" y="196381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16563118" y="-302245"/>
            <a:ext cx="1970987" cy="1963819"/>
          </a:xfrm>
          <a:custGeom>
            <a:avLst/>
            <a:gdLst/>
            <a:ahLst/>
            <a:cxnLst/>
            <a:rect r="r" b="b" t="t" l="l"/>
            <a:pathLst>
              <a:path h="1963819" w="1970987">
                <a:moveTo>
                  <a:pt x="0" y="0"/>
                </a:moveTo>
                <a:lnTo>
                  <a:pt x="1970986" y="0"/>
                </a:lnTo>
                <a:lnTo>
                  <a:pt x="1970986" y="1963819"/>
                </a:lnTo>
                <a:lnTo>
                  <a:pt x="0" y="196381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0">
            <a:off x="16563118" y="8943397"/>
            <a:ext cx="1970987" cy="1963819"/>
          </a:xfrm>
          <a:custGeom>
            <a:avLst/>
            <a:gdLst/>
            <a:ahLst/>
            <a:cxnLst/>
            <a:rect r="r" b="b" t="t" l="l"/>
            <a:pathLst>
              <a:path h="1963819" w="1970987">
                <a:moveTo>
                  <a:pt x="0" y="0"/>
                </a:moveTo>
                <a:lnTo>
                  <a:pt x="1970986" y="0"/>
                </a:lnTo>
                <a:lnTo>
                  <a:pt x="1970986" y="1963819"/>
                </a:lnTo>
                <a:lnTo>
                  <a:pt x="0" y="196381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9" id="19"/>
          <p:cNvSpPr/>
          <p:nvPr/>
        </p:nvSpPr>
        <p:spPr>
          <a:xfrm flipH="false" flipV="false" rot="0">
            <a:off x="-550923" y="9305090"/>
            <a:ext cx="1970987" cy="1963819"/>
          </a:xfrm>
          <a:custGeom>
            <a:avLst/>
            <a:gdLst/>
            <a:ahLst/>
            <a:cxnLst/>
            <a:rect r="r" b="b" t="t" l="l"/>
            <a:pathLst>
              <a:path h="1963819" w="1970987">
                <a:moveTo>
                  <a:pt x="0" y="0"/>
                </a:moveTo>
                <a:lnTo>
                  <a:pt x="1970986" y="0"/>
                </a:lnTo>
                <a:lnTo>
                  <a:pt x="1970986" y="1963820"/>
                </a:lnTo>
                <a:lnTo>
                  <a:pt x="0" y="196382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0" id="20"/>
          <p:cNvSpPr txBox="true"/>
          <p:nvPr/>
        </p:nvSpPr>
        <p:spPr>
          <a:xfrm rot="0">
            <a:off x="7753290" y="540550"/>
            <a:ext cx="2781419" cy="963817"/>
          </a:xfrm>
          <a:prstGeom prst="rect">
            <a:avLst/>
          </a:prstGeom>
        </p:spPr>
        <p:txBody>
          <a:bodyPr anchor="t" rtlCol="false" tIns="0" lIns="0" bIns="0" rIns="0">
            <a:spAutoFit/>
          </a:bodyPr>
          <a:lstStyle/>
          <a:p>
            <a:pPr algn="ctr">
              <a:lnSpc>
                <a:spcPts val="7776"/>
              </a:lnSpc>
            </a:pPr>
            <a:r>
              <a:rPr lang="en-US" sz="5554">
                <a:solidFill>
                  <a:srgbClr val="6E483F"/>
                </a:solidFill>
                <a:latin typeface="Bobby Jones"/>
              </a:rPr>
              <a:t>Our Team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1F1D6"/>
        </a:solidFill>
      </p:bgPr>
    </p:bg>
    <p:spTree>
      <p:nvGrpSpPr>
        <p:cNvPr id="1" name=""/>
        <p:cNvGrpSpPr/>
        <p:nvPr/>
      </p:nvGrpSpPr>
      <p:grpSpPr>
        <a:xfrm>
          <a:off x="0" y="0"/>
          <a:ext cx="0" cy="0"/>
          <a:chOff x="0" y="0"/>
          <a:chExt cx="0" cy="0"/>
        </a:xfrm>
      </p:grpSpPr>
      <p:sp>
        <p:nvSpPr>
          <p:cNvPr name="Freeform 2" id="2"/>
          <p:cNvSpPr/>
          <p:nvPr/>
        </p:nvSpPr>
        <p:spPr>
          <a:xfrm flipH="false" flipV="false" rot="0">
            <a:off x="-1488056" y="8521441"/>
            <a:ext cx="20676643" cy="8266153"/>
          </a:xfrm>
          <a:custGeom>
            <a:avLst/>
            <a:gdLst/>
            <a:ahLst/>
            <a:cxnLst/>
            <a:rect r="r" b="b" t="t" l="l"/>
            <a:pathLst>
              <a:path h="8266153" w="20676643">
                <a:moveTo>
                  <a:pt x="0" y="0"/>
                </a:moveTo>
                <a:lnTo>
                  <a:pt x="20676644" y="0"/>
                </a:lnTo>
                <a:lnTo>
                  <a:pt x="20676644" y="8266152"/>
                </a:lnTo>
                <a:lnTo>
                  <a:pt x="0" y="82661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886827" y="2183356"/>
            <a:ext cx="7243145" cy="7027838"/>
            <a:chOff x="0" y="0"/>
            <a:chExt cx="1907660" cy="1850953"/>
          </a:xfrm>
        </p:grpSpPr>
        <p:sp>
          <p:nvSpPr>
            <p:cNvPr name="Freeform 4" id="4"/>
            <p:cNvSpPr/>
            <p:nvPr/>
          </p:nvSpPr>
          <p:spPr>
            <a:xfrm flipH="false" flipV="false" rot="0">
              <a:off x="0" y="0"/>
              <a:ext cx="1907660" cy="1850953"/>
            </a:xfrm>
            <a:custGeom>
              <a:avLst/>
              <a:gdLst/>
              <a:ahLst/>
              <a:cxnLst/>
              <a:rect r="r" b="b" t="t" l="l"/>
              <a:pathLst>
                <a:path h="1850953" w="1907660">
                  <a:moveTo>
                    <a:pt x="45961" y="0"/>
                  </a:moveTo>
                  <a:lnTo>
                    <a:pt x="1861699" y="0"/>
                  </a:lnTo>
                  <a:cubicBezTo>
                    <a:pt x="1887082" y="0"/>
                    <a:pt x="1907660" y="20577"/>
                    <a:pt x="1907660" y="45961"/>
                  </a:cubicBezTo>
                  <a:lnTo>
                    <a:pt x="1907660" y="1804992"/>
                  </a:lnTo>
                  <a:cubicBezTo>
                    <a:pt x="1907660" y="1817182"/>
                    <a:pt x="1902817" y="1828872"/>
                    <a:pt x="1894198" y="1837492"/>
                  </a:cubicBezTo>
                  <a:cubicBezTo>
                    <a:pt x="1885579" y="1846111"/>
                    <a:pt x="1873888" y="1850953"/>
                    <a:pt x="1861699" y="1850953"/>
                  </a:cubicBezTo>
                  <a:lnTo>
                    <a:pt x="45961" y="1850953"/>
                  </a:lnTo>
                  <a:cubicBezTo>
                    <a:pt x="20577" y="1850953"/>
                    <a:pt x="0" y="1830376"/>
                    <a:pt x="0" y="1804992"/>
                  </a:cubicBezTo>
                  <a:lnTo>
                    <a:pt x="0" y="45961"/>
                  </a:lnTo>
                  <a:cubicBezTo>
                    <a:pt x="0" y="20577"/>
                    <a:pt x="20577" y="0"/>
                    <a:pt x="45961" y="0"/>
                  </a:cubicBezTo>
                  <a:close/>
                </a:path>
              </a:pathLst>
            </a:custGeom>
            <a:solidFill>
              <a:srgbClr val="FFFFFF"/>
            </a:solidFill>
            <a:ln w="123825" cap="rnd">
              <a:solidFill>
                <a:srgbClr val="A6A6A6"/>
              </a:solidFill>
              <a:prstDash val="sysDot"/>
              <a:round/>
            </a:ln>
          </p:spPr>
        </p:sp>
        <p:sp>
          <p:nvSpPr>
            <p:cNvPr name="TextBox 5" id="5"/>
            <p:cNvSpPr txBox="true"/>
            <p:nvPr/>
          </p:nvSpPr>
          <p:spPr>
            <a:xfrm>
              <a:off x="0" y="-76200"/>
              <a:ext cx="1907660" cy="192715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738014" y="1075806"/>
            <a:ext cx="5540771" cy="2215101"/>
          </a:xfrm>
          <a:custGeom>
            <a:avLst/>
            <a:gdLst/>
            <a:ahLst/>
            <a:cxnLst/>
            <a:rect r="r" b="b" t="t" l="l"/>
            <a:pathLst>
              <a:path h="2215101" w="5540771">
                <a:moveTo>
                  <a:pt x="0" y="0"/>
                </a:moveTo>
                <a:lnTo>
                  <a:pt x="5540771" y="0"/>
                </a:lnTo>
                <a:lnTo>
                  <a:pt x="5540771" y="2215101"/>
                </a:lnTo>
                <a:lnTo>
                  <a:pt x="0" y="22151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1783421" y="4698774"/>
            <a:ext cx="4617753" cy="3382504"/>
          </a:xfrm>
          <a:custGeom>
            <a:avLst/>
            <a:gdLst/>
            <a:ahLst/>
            <a:cxnLst/>
            <a:rect r="r" b="b" t="t" l="l"/>
            <a:pathLst>
              <a:path h="3382504" w="4617753">
                <a:moveTo>
                  <a:pt x="0" y="0"/>
                </a:moveTo>
                <a:lnTo>
                  <a:pt x="4617752" y="0"/>
                </a:lnTo>
                <a:lnTo>
                  <a:pt x="4617752" y="3382503"/>
                </a:lnTo>
                <a:lnTo>
                  <a:pt x="0" y="3382503"/>
                </a:lnTo>
                <a:lnTo>
                  <a:pt x="0" y="0"/>
                </a:lnTo>
                <a:close/>
              </a:path>
            </a:pathLst>
          </a:custGeom>
          <a:blipFill>
            <a:blip r:embed="rId4">
              <a:alphaModFix amt="61000"/>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627411" y="-291922"/>
            <a:ext cx="1970987" cy="1963819"/>
          </a:xfrm>
          <a:custGeom>
            <a:avLst/>
            <a:gdLst/>
            <a:ahLst/>
            <a:cxnLst/>
            <a:rect r="r" b="b" t="t" l="l"/>
            <a:pathLst>
              <a:path h="1963819" w="1970987">
                <a:moveTo>
                  <a:pt x="0" y="0"/>
                </a:moveTo>
                <a:lnTo>
                  <a:pt x="1970986" y="0"/>
                </a:lnTo>
                <a:lnTo>
                  <a:pt x="1970986" y="1963820"/>
                </a:lnTo>
                <a:lnTo>
                  <a:pt x="0" y="196382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942287" y="8880735"/>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16781950" y="9211194"/>
            <a:ext cx="1970987" cy="1963819"/>
          </a:xfrm>
          <a:custGeom>
            <a:avLst/>
            <a:gdLst/>
            <a:ahLst/>
            <a:cxnLst/>
            <a:rect r="r" b="b" t="t" l="l"/>
            <a:pathLst>
              <a:path h="1963819" w="1970987">
                <a:moveTo>
                  <a:pt x="0" y="0"/>
                </a:moveTo>
                <a:lnTo>
                  <a:pt x="1970986" y="0"/>
                </a:lnTo>
                <a:lnTo>
                  <a:pt x="1970986" y="1963820"/>
                </a:lnTo>
                <a:lnTo>
                  <a:pt x="0" y="196382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0">
            <a:off x="16958960" y="-459157"/>
            <a:ext cx="1970987" cy="1963819"/>
          </a:xfrm>
          <a:custGeom>
            <a:avLst/>
            <a:gdLst/>
            <a:ahLst/>
            <a:cxnLst/>
            <a:rect r="r" b="b" t="t" l="l"/>
            <a:pathLst>
              <a:path h="1963819" w="1970987">
                <a:moveTo>
                  <a:pt x="0" y="0"/>
                </a:moveTo>
                <a:lnTo>
                  <a:pt x="1970986" y="0"/>
                </a:lnTo>
                <a:lnTo>
                  <a:pt x="1970986" y="1963819"/>
                </a:lnTo>
                <a:lnTo>
                  <a:pt x="0" y="196381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567222">
            <a:off x="12154091" y="1534104"/>
            <a:ext cx="5704186" cy="5704186"/>
          </a:xfrm>
          <a:custGeom>
            <a:avLst/>
            <a:gdLst/>
            <a:ahLst/>
            <a:cxnLst/>
            <a:rect r="r" b="b" t="t" l="l"/>
            <a:pathLst>
              <a:path h="5704186" w="5704186">
                <a:moveTo>
                  <a:pt x="0" y="0"/>
                </a:moveTo>
                <a:lnTo>
                  <a:pt x="5704186" y="0"/>
                </a:lnTo>
                <a:lnTo>
                  <a:pt x="5704186" y="5704185"/>
                </a:lnTo>
                <a:lnTo>
                  <a:pt x="0" y="5704185"/>
                </a:lnTo>
                <a:lnTo>
                  <a:pt x="0" y="0"/>
                </a:lnTo>
                <a:close/>
              </a:path>
            </a:pathLst>
          </a:custGeom>
          <a:blipFill>
            <a:blip r:embed="rId8"/>
            <a:stretch>
              <a:fillRect l="0" t="0" r="0" b="0"/>
            </a:stretch>
          </a:blipFill>
        </p:spPr>
      </p:sp>
      <p:sp>
        <p:nvSpPr>
          <p:cNvPr name="TextBox 13" id="13"/>
          <p:cNvSpPr txBox="true"/>
          <p:nvPr/>
        </p:nvSpPr>
        <p:spPr>
          <a:xfrm rot="0">
            <a:off x="2531426" y="3505460"/>
            <a:ext cx="5747359" cy="5375275"/>
          </a:xfrm>
          <a:prstGeom prst="rect">
            <a:avLst/>
          </a:prstGeom>
        </p:spPr>
        <p:txBody>
          <a:bodyPr anchor="t" rtlCol="false" tIns="0" lIns="0" bIns="0" rIns="0">
            <a:spAutoFit/>
          </a:bodyPr>
          <a:lstStyle/>
          <a:p>
            <a:pPr marL="1187449" indent="-593725" lvl="1">
              <a:lnSpc>
                <a:spcPts val="6049"/>
              </a:lnSpc>
              <a:buFont typeface="Arial"/>
              <a:buChar char="•"/>
            </a:pPr>
            <a:r>
              <a:rPr lang="en-US" sz="5499" spc="54">
                <a:solidFill>
                  <a:srgbClr val="6E483F"/>
                </a:solidFill>
                <a:latin typeface="Bobby Jones"/>
              </a:rPr>
              <a:t>Problem</a:t>
            </a:r>
          </a:p>
          <a:p>
            <a:pPr>
              <a:lnSpc>
                <a:spcPts val="6049"/>
              </a:lnSpc>
            </a:pPr>
          </a:p>
          <a:p>
            <a:pPr marL="1187449" indent="-593725" lvl="1">
              <a:lnSpc>
                <a:spcPts val="6049"/>
              </a:lnSpc>
              <a:buFont typeface="Arial"/>
              <a:buChar char="•"/>
            </a:pPr>
            <a:r>
              <a:rPr lang="en-US" sz="5499" spc="54">
                <a:solidFill>
                  <a:srgbClr val="6E483F"/>
                </a:solidFill>
                <a:latin typeface="Bobby Jones"/>
              </a:rPr>
              <a:t>Key Findings</a:t>
            </a:r>
          </a:p>
          <a:p>
            <a:pPr>
              <a:lnSpc>
                <a:spcPts val="6049"/>
              </a:lnSpc>
            </a:pPr>
          </a:p>
          <a:p>
            <a:pPr marL="1187449" indent="-593725" lvl="1">
              <a:lnSpc>
                <a:spcPts val="6049"/>
              </a:lnSpc>
              <a:buFont typeface="Arial"/>
              <a:buChar char="•"/>
            </a:pPr>
            <a:r>
              <a:rPr lang="en-US" sz="5499" spc="54">
                <a:solidFill>
                  <a:srgbClr val="6E483F"/>
                </a:solidFill>
                <a:latin typeface="Bobby Jones"/>
              </a:rPr>
              <a:t>Approach</a:t>
            </a:r>
          </a:p>
          <a:p>
            <a:pPr>
              <a:lnSpc>
                <a:spcPts val="6049"/>
              </a:lnSpc>
            </a:pPr>
          </a:p>
          <a:p>
            <a:pPr marL="1187449" indent="-593725" lvl="1">
              <a:lnSpc>
                <a:spcPts val="6049"/>
              </a:lnSpc>
              <a:buFont typeface="Arial"/>
              <a:buChar char="•"/>
            </a:pPr>
            <a:r>
              <a:rPr lang="en-US" sz="5499" spc="54">
                <a:solidFill>
                  <a:srgbClr val="6E483F"/>
                </a:solidFill>
                <a:latin typeface="Bobby Jones"/>
              </a:rPr>
              <a:t>Results</a:t>
            </a:r>
          </a:p>
        </p:txBody>
      </p:sp>
      <p:sp>
        <p:nvSpPr>
          <p:cNvPr name="TextBox 14" id="14"/>
          <p:cNvSpPr txBox="true"/>
          <p:nvPr/>
        </p:nvSpPr>
        <p:spPr>
          <a:xfrm rot="0">
            <a:off x="3145874" y="1609437"/>
            <a:ext cx="4725051" cy="852941"/>
          </a:xfrm>
          <a:prstGeom prst="rect">
            <a:avLst/>
          </a:prstGeom>
        </p:spPr>
        <p:txBody>
          <a:bodyPr anchor="t" rtlCol="false" tIns="0" lIns="0" bIns="0" rIns="0">
            <a:spAutoFit/>
          </a:bodyPr>
          <a:lstStyle/>
          <a:p>
            <a:pPr algn="ctr">
              <a:lnSpc>
                <a:spcPts val="6284"/>
              </a:lnSpc>
            </a:pPr>
            <a:r>
              <a:rPr lang="en-US" sz="6284" spc="320">
                <a:solidFill>
                  <a:srgbClr val="6E483F"/>
                </a:solidFill>
                <a:latin typeface="Bobby Jones"/>
              </a:rPr>
              <a:t>AGENA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1F1D6"/>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4274726" cy="2167467"/>
          </a:xfrm>
        </p:grpSpPr>
        <p:sp>
          <p:nvSpPr>
            <p:cNvPr name="Freeform 3" id="3"/>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FFFFFF"/>
            </a:solidFill>
          </p:spPr>
        </p:sp>
        <p:sp>
          <p:nvSpPr>
            <p:cNvPr name="TextBox 4" id="4"/>
            <p:cNvSpPr txBox="true"/>
            <p:nvPr/>
          </p:nvSpPr>
          <p:spPr>
            <a:xfrm>
              <a:off x="0" y="-76200"/>
              <a:ext cx="4274726" cy="2243667"/>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2154149" y="3127993"/>
            <a:ext cx="11818010" cy="5884444"/>
          </a:xfrm>
          <a:prstGeom prst="rect">
            <a:avLst/>
          </a:prstGeom>
        </p:spPr>
        <p:txBody>
          <a:bodyPr anchor="t" rtlCol="false" tIns="0" lIns="0" bIns="0" rIns="0">
            <a:spAutoFit/>
          </a:bodyPr>
          <a:lstStyle/>
          <a:p>
            <a:pPr marL="613605" indent="-306803" lvl="1">
              <a:lnSpc>
                <a:spcPts val="3126"/>
              </a:lnSpc>
              <a:buFont typeface="Arial"/>
              <a:buChar char="•"/>
            </a:pPr>
            <a:r>
              <a:rPr lang="en-US" sz="2842" spc="144">
                <a:solidFill>
                  <a:srgbClr val="6E483F"/>
                </a:solidFill>
                <a:latin typeface="Bobby Jones"/>
              </a:rPr>
              <a:t>Dataset: Fruits-360</a:t>
            </a:r>
          </a:p>
          <a:p>
            <a:pPr>
              <a:lnSpc>
                <a:spcPts val="3126"/>
              </a:lnSpc>
            </a:pPr>
          </a:p>
          <a:p>
            <a:pPr marL="613605" indent="-306803" lvl="1">
              <a:lnSpc>
                <a:spcPts val="3126"/>
              </a:lnSpc>
              <a:buFont typeface="Arial"/>
              <a:buChar char="•"/>
            </a:pPr>
            <a:r>
              <a:rPr lang="en-US" sz="2842" spc="144">
                <a:solidFill>
                  <a:srgbClr val="6E483F"/>
                </a:solidFill>
                <a:latin typeface="Bobby Jones"/>
              </a:rPr>
              <a:t>Images: 90,483</a:t>
            </a:r>
          </a:p>
          <a:p>
            <a:pPr>
              <a:lnSpc>
                <a:spcPts val="3126"/>
              </a:lnSpc>
            </a:pPr>
          </a:p>
          <a:p>
            <a:pPr marL="613605" indent="-306803" lvl="1">
              <a:lnSpc>
                <a:spcPts val="3126"/>
              </a:lnSpc>
              <a:buFont typeface="Arial"/>
              <a:buChar char="•"/>
            </a:pPr>
            <a:r>
              <a:rPr lang="en-US" sz="2842" spc="144">
                <a:solidFill>
                  <a:srgbClr val="6E483F"/>
                </a:solidFill>
                <a:latin typeface="Bobby Jones"/>
              </a:rPr>
              <a:t>Categories: 131 (fruits and vegetables)</a:t>
            </a:r>
          </a:p>
          <a:p>
            <a:pPr>
              <a:lnSpc>
                <a:spcPts val="3126"/>
              </a:lnSpc>
            </a:pPr>
          </a:p>
          <a:p>
            <a:pPr marL="613605" indent="-306803" lvl="1">
              <a:lnSpc>
                <a:spcPts val="3126"/>
              </a:lnSpc>
              <a:buFont typeface="Arial"/>
              <a:buChar char="•"/>
            </a:pPr>
            <a:r>
              <a:rPr lang="en-US" sz="2842" spc="144">
                <a:solidFill>
                  <a:srgbClr val="6E483F"/>
                </a:solidFill>
                <a:latin typeface="Bobby Jones"/>
              </a:rPr>
              <a:t>Training set: 67,692 images</a:t>
            </a:r>
          </a:p>
          <a:p>
            <a:pPr>
              <a:lnSpc>
                <a:spcPts val="3126"/>
              </a:lnSpc>
            </a:pPr>
          </a:p>
          <a:p>
            <a:pPr marL="613605" indent="-306803" lvl="1">
              <a:lnSpc>
                <a:spcPts val="3126"/>
              </a:lnSpc>
              <a:buFont typeface="Arial"/>
              <a:buChar char="•"/>
            </a:pPr>
            <a:r>
              <a:rPr lang="en-US" sz="2842" spc="144">
                <a:solidFill>
                  <a:srgbClr val="6E483F"/>
                </a:solidFill>
                <a:latin typeface="Bobby Jones"/>
              </a:rPr>
              <a:t>Test set: 22,688 images</a:t>
            </a:r>
          </a:p>
          <a:p>
            <a:pPr>
              <a:lnSpc>
                <a:spcPts val="3126"/>
              </a:lnSpc>
            </a:pPr>
          </a:p>
          <a:p>
            <a:pPr marL="613605" indent="-306803" lvl="1">
              <a:lnSpc>
                <a:spcPts val="3126"/>
              </a:lnSpc>
              <a:buFont typeface="Arial"/>
              <a:buChar char="•"/>
            </a:pPr>
            <a:r>
              <a:rPr lang="en-US" sz="2842" spc="144">
                <a:solidFill>
                  <a:srgbClr val="6E483F"/>
                </a:solidFill>
                <a:latin typeface="Bobby Jones"/>
              </a:rPr>
              <a:t>Image size: 100x100 pixels</a:t>
            </a:r>
          </a:p>
          <a:p>
            <a:pPr>
              <a:lnSpc>
                <a:spcPts val="3126"/>
              </a:lnSpc>
            </a:pPr>
          </a:p>
          <a:p>
            <a:pPr marL="613605" indent="-306803" lvl="1">
              <a:lnSpc>
                <a:spcPts val="3126"/>
              </a:lnSpc>
              <a:buFont typeface="Arial"/>
              <a:buChar char="•"/>
            </a:pPr>
            <a:r>
              <a:rPr lang="en-US" sz="2842" spc="144">
                <a:solidFill>
                  <a:srgbClr val="6E483F"/>
                </a:solidFill>
                <a:latin typeface="Bobby Jones"/>
              </a:rPr>
              <a:t>Filming: Logitech C920 camera</a:t>
            </a:r>
          </a:p>
          <a:p>
            <a:pPr>
              <a:lnSpc>
                <a:spcPts val="3126"/>
              </a:lnSpc>
            </a:pPr>
          </a:p>
          <a:p>
            <a:pPr marL="613605" indent="-306803" lvl="1">
              <a:lnSpc>
                <a:spcPts val="3126"/>
              </a:lnSpc>
              <a:buFont typeface="Arial"/>
              <a:buChar char="•"/>
            </a:pPr>
            <a:r>
              <a:rPr lang="en-US" sz="2842" spc="144">
                <a:solidFill>
                  <a:srgbClr val="6E483F"/>
                </a:solidFill>
                <a:latin typeface="Bobby Jones"/>
              </a:rPr>
              <a:t>Background removal: Specialized algorithm</a:t>
            </a:r>
          </a:p>
        </p:txBody>
      </p:sp>
      <p:sp>
        <p:nvSpPr>
          <p:cNvPr name="Freeform 6" id="6"/>
          <p:cNvSpPr/>
          <p:nvPr/>
        </p:nvSpPr>
        <p:spPr>
          <a:xfrm flipH="false" flipV="false" rot="0">
            <a:off x="1645366" y="255465"/>
            <a:ext cx="1212045" cy="1546469"/>
          </a:xfrm>
          <a:custGeom>
            <a:avLst/>
            <a:gdLst/>
            <a:ahLst/>
            <a:cxnLst/>
            <a:rect r="r" b="b" t="t" l="l"/>
            <a:pathLst>
              <a:path h="1546469" w="1212045">
                <a:moveTo>
                  <a:pt x="0" y="0"/>
                </a:moveTo>
                <a:lnTo>
                  <a:pt x="1212046" y="0"/>
                </a:lnTo>
                <a:lnTo>
                  <a:pt x="1212046" y="1546470"/>
                </a:lnTo>
                <a:lnTo>
                  <a:pt x="0" y="15464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758024" y="802698"/>
            <a:ext cx="1533550" cy="1487544"/>
          </a:xfrm>
          <a:custGeom>
            <a:avLst/>
            <a:gdLst/>
            <a:ahLst/>
            <a:cxnLst/>
            <a:rect r="r" b="b" t="t" l="l"/>
            <a:pathLst>
              <a:path h="1487544" w="1533550">
                <a:moveTo>
                  <a:pt x="0" y="0"/>
                </a:moveTo>
                <a:lnTo>
                  <a:pt x="1533550" y="0"/>
                </a:lnTo>
                <a:lnTo>
                  <a:pt x="1533550" y="1487543"/>
                </a:lnTo>
                <a:lnTo>
                  <a:pt x="0" y="1487543"/>
                </a:lnTo>
                <a:lnTo>
                  <a:pt x="0" y="0"/>
                </a:lnTo>
                <a:close/>
              </a:path>
            </a:pathLst>
          </a:custGeom>
          <a:blipFill>
            <a:blip r:embed="rId4"/>
            <a:stretch>
              <a:fillRect l="0" t="0" r="0" b="0"/>
            </a:stretch>
          </a:blipFill>
        </p:spPr>
      </p:sp>
      <p:sp>
        <p:nvSpPr>
          <p:cNvPr name="Freeform 8" id="8"/>
          <p:cNvSpPr/>
          <p:nvPr/>
        </p:nvSpPr>
        <p:spPr>
          <a:xfrm flipH="false" flipV="false" rot="0">
            <a:off x="16140245" y="7280802"/>
            <a:ext cx="1607637" cy="1363138"/>
          </a:xfrm>
          <a:custGeom>
            <a:avLst/>
            <a:gdLst/>
            <a:ahLst/>
            <a:cxnLst/>
            <a:rect r="r" b="b" t="t" l="l"/>
            <a:pathLst>
              <a:path h="1363138" w="1607637">
                <a:moveTo>
                  <a:pt x="0" y="0"/>
                </a:moveTo>
                <a:lnTo>
                  <a:pt x="1607637" y="0"/>
                </a:lnTo>
                <a:lnTo>
                  <a:pt x="1607637" y="1363138"/>
                </a:lnTo>
                <a:lnTo>
                  <a:pt x="0" y="136313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5713186" y="7919622"/>
            <a:ext cx="1725902" cy="1831196"/>
          </a:xfrm>
          <a:custGeom>
            <a:avLst/>
            <a:gdLst/>
            <a:ahLst/>
            <a:cxnLst/>
            <a:rect r="r" b="b" t="t" l="l"/>
            <a:pathLst>
              <a:path h="1831196" w="1725902">
                <a:moveTo>
                  <a:pt x="0" y="0"/>
                </a:moveTo>
                <a:lnTo>
                  <a:pt x="1725902" y="0"/>
                </a:lnTo>
                <a:lnTo>
                  <a:pt x="1725902" y="1831196"/>
                </a:lnTo>
                <a:lnTo>
                  <a:pt x="0" y="183119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0" id="10"/>
          <p:cNvSpPr txBox="true"/>
          <p:nvPr/>
        </p:nvSpPr>
        <p:spPr>
          <a:xfrm rot="0">
            <a:off x="5612236" y="1617141"/>
            <a:ext cx="7063527" cy="1203325"/>
          </a:xfrm>
          <a:prstGeom prst="rect">
            <a:avLst/>
          </a:prstGeom>
        </p:spPr>
        <p:txBody>
          <a:bodyPr anchor="t" rtlCol="false" tIns="0" lIns="0" bIns="0" rIns="0">
            <a:spAutoFit/>
          </a:bodyPr>
          <a:lstStyle/>
          <a:p>
            <a:pPr algn="ctr">
              <a:lnSpc>
                <a:spcPts val="9799"/>
              </a:lnSpc>
              <a:spcBef>
                <a:spcPct val="0"/>
              </a:spcBef>
            </a:pPr>
            <a:r>
              <a:rPr lang="en-US" sz="6999" spc="356">
                <a:solidFill>
                  <a:srgbClr val="6E483F"/>
                </a:solidFill>
                <a:latin typeface="Bobby Jones"/>
              </a:rPr>
              <a:t>INTRODUCTION</a:t>
            </a:r>
          </a:p>
        </p:txBody>
      </p:sp>
      <p:sp>
        <p:nvSpPr>
          <p:cNvPr name="Freeform 11" id="11"/>
          <p:cNvSpPr/>
          <p:nvPr/>
        </p:nvSpPr>
        <p:spPr>
          <a:xfrm flipH="false" flipV="false" rot="0">
            <a:off x="15097609" y="8643940"/>
            <a:ext cx="1042636" cy="1106878"/>
          </a:xfrm>
          <a:custGeom>
            <a:avLst/>
            <a:gdLst/>
            <a:ahLst/>
            <a:cxnLst/>
            <a:rect r="r" b="b" t="t" l="l"/>
            <a:pathLst>
              <a:path h="1106878" w="1042636">
                <a:moveTo>
                  <a:pt x="0" y="0"/>
                </a:moveTo>
                <a:lnTo>
                  <a:pt x="1042636" y="0"/>
                </a:lnTo>
                <a:lnTo>
                  <a:pt x="1042636" y="1106878"/>
                </a:lnTo>
                <a:lnTo>
                  <a:pt x="0" y="1106878"/>
                </a:lnTo>
                <a:lnTo>
                  <a:pt x="0" y="0"/>
                </a:lnTo>
                <a:close/>
              </a:path>
            </a:pathLst>
          </a:custGeom>
          <a:blipFill>
            <a:blip r:embed="rId9"/>
            <a:stretch>
              <a:fillRect l="0" t="0" r="0" b="0"/>
            </a:stretch>
          </a:blipFill>
        </p:spPr>
      </p:sp>
      <p:sp>
        <p:nvSpPr>
          <p:cNvPr name="Freeform 12" id="12"/>
          <p:cNvSpPr/>
          <p:nvPr/>
        </p:nvSpPr>
        <p:spPr>
          <a:xfrm flipH="false" flipV="false" rot="0">
            <a:off x="758024" y="2009384"/>
            <a:ext cx="1109084" cy="1109084"/>
          </a:xfrm>
          <a:custGeom>
            <a:avLst/>
            <a:gdLst/>
            <a:ahLst/>
            <a:cxnLst/>
            <a:rect r="r" b="b" t="t" l="l"/>
            <a:pathLst>
              <a:path h="1109084" w="1109084">
                <a:moveTo>
                  <a:pt x="0" y="0"/>
                </a:moveTo>
                <a:lnTo>
                  <a:pt x="1109084" y="0"/>
                </a:lnTo>
                <a:lnTo>
                  <a:pt x="1109084" y="1109084"/>
                </a:lnTo>
                <a:lnTo>
                  <a:pt x="0" y="110908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3" id="13"/>
          <p:cNvSpPr/>
          <p:nvPr/>
        </p:nvSpPr>
        <p:spPr>
          <a:xfrm flipH="false" flipV="false" rot="0">
            <a:off x="-942287" y="8880735"/>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4" id="14"/>
          <p:cNvSpPr/>
          <p:nvPr/>
        </p:nvSpPr>
        <p:spPr>
          <a:xfrm flipH="false" flipV="false" rot="0">
            <a:off x="16944064" y="-417350"/>
            <a:ext cx="1970987" cy="1963819"/>
          </a:xfrm>
          <a:custGeom>
            <a:avLst/>
            <a:gdLst/>
            <a:ahLst/>
            <a:cxnLst/>
            <a:rect r="r" b="b" t="t" l="l"/>
            <a:pathLst>
              <a:path h="1963819" w="1970987">
                <a:moveTo>
                  <a:pt x="0" y="0"/>
                </a:moveTo>
                <a:lnTo>
                  <a:pt x="1970986" y="0"/>
                </a:lnTo>
                <a:lnTo>
                  <a:pt x="1970986" y="1963819"/>
                </a:lnTo>
                <a:lnTo>
                  <a:pt x="0" y="1963819"/>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1F1D6"/>
        </a:solidFill>
      </p:bgPr>
    </p:bg>
    <p:spTree>
      <p:nvGrpSpPr>
        <p:cNvPr id="1" name=""/>
        <p:cNvGrpSpPr/>
        <p:nvPr/>
      </p:nvGrpSpPr>
      <p:grpSpPr>
        <a:xfrm>
          <a:off x="0" y="0"/>
          <a:ext cx="0" cy="0"/>
          <a:chOff x="0" y="0"/>
          <a:chExt cx="0" cy="0"/>
        </a:xfrm>
      </p:grpSpPr>
      <p:sp>
        <p:nvSpPr>
          <p:cNvPr name="Freeform 2" id="2"/>
          <p:cNvSpPr/>
          <p:nvPr/>
        </p:nvSpPr>
        <p:spPr>
          <a:xfrm flipH="false" flipV="false" rot="0">
            <a:off x="-1488056" y="8521441"/>
            <a:ext cx="20676643" cy="8266153"/>
          </a:xfrm>
          <a:custGeom>
            <a:avLst/>
            <a:gdLst/>
            <a:ahLst/>
            <a:cxnLst/>
            <a:rect r="r" b="b" t="t" l="l"/>
            <a:pathLst>
              <a:path h="8266153" w="20676643">
                <a:moveTo>
                  <a:pt x="0" y="0"/>
                </a:moveTo>
                <a:lnTo>
                  <a:pt x="20676644" y="0"/>
                </a:lnTo>
                <a:lnTo>
                  <a:pt x="20676644" y="8266152"/>
                </a:lnTo>
                <a:lnTo>
                  <a:pt x="0" y="82661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783421" y="4698774"/>
            <a:ext cx="4617753" cy="3382504"/>
          </a:xfrm>
          <a:custGeom>
            <a:avLst/>
            <a:gdLst/>
            <a:ahLst/>
            <a:cxnLst/>
            <a:rect r="r" b="b" t="t" l="l"/>
            <a:pathLst>
              <a:path h="3382504" w="4617753">
                <a:moveTo>
                  <a:pt x="0" y="0"/>
                </a:moveTo>
                <a:lnTo>
                  <a:pt x="4617752" y="0"/>
                </a:lnTo>
                <a:lnTo>
                  <a:pt x="4617752" y="3382503"/>
                </a:lnTo>
                <a:lnTo>
                  <a:pt x="0" y="3382503"/>
                </a:lnTo>
                <a:lnTo>
                  <a:pt x="0" y="0"/>
                </a:lnTo>
                <a:close/>
              </a:path>
            </a:pathLst>
          </a:custGeom>
          <a:blipFill>
            <a:blip r:embed="rId4">
              <a:alphaModFix amt="61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357421">
            <a:off x="12060451" y="1826256"/>
            <a:ext cx="3242023" cy="5138652"/>
          </a:xfrm>
          <a:custGeom>
            <a:avLst/>
            <a:gdLst/>
            <a:ahLst/>
            <a:cxnLst/>
            <a:rect r="r" b="b" t="t" l="l"/>
            <a:pathLst>
              <a:path h="5138652" w="3242023">
                <a:moveTo>
                  <a:pt x="0" y="0"/>
                </a:moveTo>
                <a:lnTo>
                  <a:pt x="3242023" y="0"/>
                </a:lnTo>
                <a:lnTo>
                  <a:pt x="3242023" y="5138652"/>
                </a:lnTo>
                <a:lnTo>
                  <a:pt x="0" y="513865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8559762">
            <a:off x="15236816" y="785879"/>
            <a:ext cx="1485141" cy="2794954"/>
          </a:xfrm>
          <a:custGeom>
            <a:avLst/>
            <a:gdLst/>
            <a:ahLst/>
            <a:cxnLst/>
            <a:rect r="r" b="b" t="t" l="l"/>
            <a:pathLst>
              <a:path h="2794954" w="1485141">
                <a:moveTo>
                  <a:pt x="0" y="0"/>
                </a:moveTo>
                <a:lnTo>
                  <a:pt x="1485141" y="0"/>
                </a:lnTo>
                <a:lnTo>
                  <a:pt x="1485141" y="2794954"/>
                </a:lnTo>
                <a:lnTo>
                  <a:pt x="0" y="2794954"/>
                </a:lnTo>
                <a:lnTo>
                  <a:pt x="0" y="0"/>
                </a:lnTo>
                <a:close/>
              </a:path>
            </a:pathLst>
          </a:custGeom>
          <a:blipFill>
            <a:blip r:embed="rId8">
              <a:alphaModFix amt="50000"/>
              <a:extLst>
                <a:ext uri="{96DAC541-7B7A-43D3-8B79-37D633B846F1}">
                  <asvg:svgBlip xmlns:asvg="http://schemas.microsoft.com/office/drawing/2016/SVG/main" r:embed="rId9"/>
                </a:ext>
              </a:extLst>
            </a:blip>
            <a:stretch>
              <a:fillRect l="0" t="0" r="0" b="0"/>
            </a:stretch>
          </a:blipFill>
        </p:spPr>
      </p:sp>
      <p:grpSp>
        <p:nvGrpSpPr>
          <p:cNvPr name="Group 6" id="6"/>
          <p:cNvGrpSpPr/>
          <p:nvPr/>
        </p:nvGrpSpPr>
        <p:grpSpPr>
          <a:xfrm rot="0">
            <a:off x="262539" y="1307188"/>
            <a:ext cx="11131591" cy="8149917"/>
            <a:chOff x="0" y="0"/>
            <a:chExt cx="14842121" cy="10866555"/>
          </a:xfrm>
        </p:grpSpPr>
        <p:grpSp>
          <p:nvGrpSpPr>
            <p:cNvPr name="Group 7" id="7"/>
            <p:cNvGrpSpPr/>
            <p:nvPr/>
          </p:nvGrpSpPr>
          <p:grpSpPr>
            <a:xfrm rot="0">
              <a:off x="0" y="0"/>
              <a:ext cx="14842121" cy="10866555"/>
              <a:chOff x="0" y="0"/>
              <a:chExt cx="2931777" cy="2146480"/>
            </a:xfrm>
          </p:grpSpPr>
          <p:sp>
            <p:nvSpPr>
              <p:cNvPr name="Freeform 8" id="8"/>
              <p:cNvSpPr/>
              <p:nvPr/>
            </p:nvSpPr>
            <p:spPr>
              <a:xfrm flipH="false" flipV="false" rot="0">
                <a:off x="0" y="0"/>
                <a:ext cx="2931777" cy="2146480"/>
              </a:xfrm>
              <a:custGeom>
                <a:avLst/>
                <a:gdLst/>
                <a:ahLst/>
                <a:cxnLst/>
                <a:rect r="r" b="b" t="t" l="l"/>
                <a:pathLst>
                  <a:path h="2146480" w="2931777">
                    <a:moveTo>
                      <a:pt x="29906" y="0"/>
                    </a:moveTo>
                    <a:lnTo>
                      <a:pt x="2901871" y="0"/>
                    </a:lnTo>
                    <a:cubicBezTo>
                      <a:pt x="2909802" y="0"/>
                      <a:pt x="2917409" y="3151"/>
                      <a:pt x="2923018" y="8759"/>
                    </a:cubicBezTo>
                    <a:cubicBezTo>
                      <a:pt x="2928626" y="14368"/>
                      <a:pt x="2931777" y="21975"/>
                      <a:pt x="2931777" y="29906"/>
                    </a:cubicBezTo>
                    <a:lnTo>
                      <a:pt x="2931777" y="2116574"/>
                    </a:lnTo>
                    <a:cubicBezTo>
                      <a:pt x="2931777" y="2124506"/>
                      <a:pt x="2928626" y="2132112"/>
                      <a:pt x="2923018" y="2137721"/>
                    </a:cubicBezTo>
                    <a:cubicBezTo>
                      <a:pt x="2917409" y="2143329"/>
                      <a:pt x="2909802" y="2146480"/>
                      <a:pt x="2901871" y="2146480"/>
                    </a:cubicBezTo>
                    <a:lnTo>
                      <a:pt x="29906" y="2146480"/>
                    </a:lnTo>
                    <a:cubicBezTo>
                      <a:pt x="21975" y="2146480"/>
                      <a:pt x="14368" y="2143329"/>
                      <a:pt x="8759" y="2137721"/>
                    </a:cubicBezTo>
                    <a:cubicBezTo>
                      <a:pt x="3151" y="2132112"/>
                      <a:pt x="0" y="2124506"/>
                      <a:pt x="0" y="2116574"/>
                    </a:cubicBezTo>
                    <a:lnTo>
                      <a:pt x="0" y="29906"/>
                    </a:lnTo>
                    <a:cubicBezTo>
                      <a:pt x="0" y="21975"/>
                      <a:pt x="3151" y="14368"/>
                      <a:pt x="8759" y="8759"/>
                    </a:cubicBezTo>
                    <a:cubicBezTo>
                      <a:pt x="14368" y="3151"/>
                      <a:pt x="21975" y="0"/>
                      <a:pt x="29906" y="0"/>
                    </a:cubicBezTo>
                    <a:close/>
                  </a:path>
                </a:pathLst>
              </a:custGeom>
              <a:solidFill>
                <a:srgbClr val="FFFFFF"/>
              </a:solidFill>
              <a:ln w="123825" cap="rnd">
                <a:solidFill>
                  <a:srgbClr val="A6A6A6"/>
                </a:solidFill>
                <a:prstDash val="sysDot"/>
                <a:round/>
              </a:ln>
            </p:spPr>
          </p:sp>
          <p:sp>
            <p:nvSpPr>
              <p:cNvPr name="TextBox 9" id="9"/>
              <p:cNvSpPr txBox="true"/>
              <p:nvPr/>
            </p:nvSpPr>
            <p:spPr>
              <a:xfrm>
                <a:off x="0" y="-76200"/>
                <a:ext cx="2931777" cy="222268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657758" y="1720237"/>
              <a:ext cx="13526604" cy="7770072"/>
            </a:xfrm>
            <a:prstGeom prst="rect">
              <a:avLst/>
            </a:prstGeom>
          </p:spPr>
          <p:txBody>
            <a:bodyPr anchor="t" rtlCol="false" tIns="0" lIns="0" bIns="0" rIns="0">
              <a:spAutoFit/>
            </a:bodyPr>
            <a:lstStyle/>
            <a:p>
              <a:pPr>
                <a:lnSpc>
                  <a:spcPts val="4592"/>
                </a:lnSpc>
              </a:pPr>
              <a:r>
                <a:rPr lang="en-US" sz="4175" spc="41">
                  <a:solidFill>
                    <a:srgbClr val="6E483F"/>
                  </a:solidFill>
                  <a:latin typeface="Canva Sans"/>
                </a:rPr>
                <a:t>Our primary objective is to create a robust classification system that leverages Deep Learning techniques to accurately identify and categorize 131 species of fruits and vegetables. By harnessing the power of artificial intelligence, we aim to enhance inventory management, supply chain optimization, and nutritional analysis.</a:t>
              </a:r>
            </a:p>
            <a:p>
              <a:pPr>
                <a:lnSpc>
                  <a:spcPts val="4592"/>
                </a:lnSpc>
              </a:pPr>
            </a:p>
          </p:txBody>
        </p:sp>
      </p:grpSp>
      <p:grpSp>
        <p:nvGrpSpPr>
          <p:cNvPr name="Group 11" id="11"/>
          <p:cNvGrpSpPr/>
          <p:nvPr/>
        </p:nvGrpSpPr>
        <p:grpSpPr>
          <a:xfrm rot="0">
            <a:off x="572297" y="0"/>
            <a:ext cx="5540771" cy="2215101"/>
            <a:chOff x="0" y="0"/>
            <a:chExt cx="7387694" cy="2953468"/>
          </a:xfrm>
        </p:grpSpPr>
        <p:sp>
          <p:nvSpPr>
            <p:cNvPr name="Freeform 12" id="12"/>
            <p:cNvSpPr/>
            <p:nvPr/>
          </p:nvSpPr>
          <p:spPr>
            <a:xfrm flipH="false" flipV="false" rot="0">
              <a:off x="0" y="0"/>
              <a:ext cx="7387694" cy="2953468"/>
            </a:xfrm>
            <a:custGeom>
              <a:avLst/>
              <a:gdLst/>
              <a:ahLst/>
              <a:cxnLst/>
              <a:rect r="r" b="b" t="t" l="l"/>
              <a:pathLst>
                <a:path h="2953468" w="7387694">
                  <a:moveTo>
                    <a:pt x="0" y="0"/>
                  </a:moveTo>
                  <a:lnTo>
                    <a:pt x="7387694" y="0"/>
                  </a:lnTo>
                  <a:lnTo>
                    <a:pt x="7387694" y="2953468"/>
                  </a:lnTo>
                  <a:lnTo>
                    <a:pt x="0" y="29534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114896" y="952859"/>
              <a:ext cx="7272798" cy="1133475"/>
            </a:xfrm>
            <a:prstGeom prst="rect">
              <a:avLst/>
            </a:prstGeom>
          </p:spPr>
          <p:txBody>
            <a:bodyPr anchor="t" rtlCol="false" tIns="0" lIns="0" bIns="0" rIns="0">
              <a:spAutoFit/>
            </a:bodyPr>
            <a:lstStyle/>
            <a:p>
              <a:pPr algn="ctr">
                <a:lnSpc>
                  <a:spcPts val="6000"/>
                </a:lnSpc>
              </a:pPr>
              <a:r>
                <a:rPr lang="en-US" sz="6000" spc="306">
                  <a:solidFill>
                    <a:srgbClr val="6E483F"/>
                  </a:solidFill>
                  <a:latin typeface="Bobby Jones"/>
                </a:rPr>
                <a:t>PROBLEM</a:t>
              </a:r>
            </a:p>
          </p:txBody>
        </p:sp>
      </p:grpSp>
      <p:sp>
        <p:nvSpPr>
          <p:cNvPr name="Freeform 14" id="14"/>
          <p:cNvSpPr/>
          <p:nvPr/>
        </p:nvSpPr>
        <p:spPr>
          <a:xfrm flipH="false" flipV="false" rot="0">
            <a:off x="16698321" y="-360031"/>
            <a:ext cx="1970987" cy="1963819"/>
          </a:xfrm>
          <a:custGeom>
            <a:avLst/>
            <a:gdLst/>
            <a:ahLst/>
            <a:cxnLst/>
            <a:rect r="r" b="b" t="t" l="l"/>
            <a:pathLst>
              <a:path h="1963819" w="1970987">
                <a:moveTo>
                  <a:pt x="0" y="0"/>
                </a:moveTo>
                <a:lnTo>
                  <a:pt x="1970986" y="0"/>
                </a:lnTo>
                <a:lnTo>
                  <a:pt x="1970986" y="1963819"/>
                </a:lnTo>
                <a:lnTo>
                  <a:pt x="0" y="196381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5" id="15"/>
          <p:cNvSpPr/>
          <p:nvPr/>
        </p:nvSpPr>
        <p:spPr>
          <a:xfrm flipH="false" flipV="false" rot="0">
            <a:off x="16401173" y="9258300"/>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6" id="16"/>
          <p:cNvSpPr/>
          <p:nvPr/>
        </p:nvSpPr>
        <p:spPr>
          <a:xfrm flipH="false" flipV="false" rot="0">
            <a:off x="-722954" y="9457105"/>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F1D6"/>
        </a:solidFill>
      </p:bgPr>
    </p:bg>
    <p:spTree>
      <p:nvGrpSpPr>
        <p:cNvPr id="1" name=""/>
        <p:cNvGrpSpPr/>
        <p:nvPr/>
      </p:nvGrpSpPr>
      <p:grpSpPr>
        <a:xfrm>
          <a:off x="0" y="0"/>
          <a:ext cx="0" cy="0"/>
          <a:chOff x="0" y="0"/>
          <a:chExt cx="0" cy="0"/>
        </a:xfrm>
      </p:grpSpPr>
      <p:sp>
        <p:nvSpPr>
          <p:cNvPr name="Freeform 2" id="2"/>
          <p:cNvSpPr/>
          <p:nvPr/>
        </p:nvSpPr>
        <p:spPr>
          <a:xfrm flipH="false" flipV="false" rot="0">
            <a:off x="-1488056" y="8447609"/>
            <a:ext cx="20676643" cy="8266153"/>
          </a:xfrm>
          <a:custGeom>
            <a:avLst/>
            <a:gdLst/>
            <a:ahLst/>
            <a:cxnLst/>
            <a:rect r="r" b="b" t="t" l="l"/>
            <a:pathLst>
              <a:path h="8266153" w="20676643">
                <a:moveTo>
                  <a:pt x="0" y="0"/>
                </a:moveTo>
                <a:lnTo>
                  <a:pt x="20676644" y="0"/>
                </a:lnTo>
                <a:lnTo>
                  <a:pt x="20676644" y="8266153"/>
                </a:lnTo>
                <a:lnTo>
                  <a:pt x="0" y="82661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62539" y="1565922"/>
            <a:ext cx="6680544" cy="7692378"/>
            <a:chOff x="0" y="0"/>
            <a:chExt cx="1738780" cy="2002135"/>
          </a:xfrm>
        </p:grpSpPr>
        <p:sp>
          <p:nvSpPr>
            <p:cNvPr name="Freeform 4" id="4"/>
            <p:cNvSpPr/>
            <p:nvPr/>
          </p:nvSpPr>
          <p:spPr>
            <a:xfrm flipH="false" flipV="false" rot="0">
              <a:off x="0" y="0"/>
              <a:ext cx="1738780" cy="2002135"/>
            </a:xfrm>
            <a:custGeom>
              <a:avLst/>
              <a:gdLst/>
              <a:ahLst/>
              <a:cxnLst/>
              <a:rect r="r" b="b" t="t" l="l"/>
              <a:pathLst>
                <a:path h="2002135" w="1738780">
                  <a:moveTo>
                    <a:pt x="49832" y="0"/>
                  </a:moveTo>
                  <a:lnTo>
                    <a:pt x="1688948" y="0"/>
                  </a:lnTo>
                  <a:cubicBezTo>
                    <a:pt x="1702164" y="0"/>
                    <a:pt x="1714839" y="5250"/>
                    <a:pt x="1724184" y="14595"/>
                  </a:cubicBezTo>
                  <a:cubicBezTo>
                    <a:pt x="1733529" y="23941"/>
                    <a:pt x="1738780" y="36615"/>
                    <a:pt x="1738780" y="49832"/>
                  </a:cubicBezTo>
                  <a:lnTo>
                    <a:pt x="1738780" y="1952303"/>
                  </a:lnTo>
                  <a:cubicBezTo>
                    <a:pt x="1738780" y="1965519"/>
                    <a:pt x="1733529" y="1978194"/>
                    <a:pt x="1724184" y="1987539"/>
                  </a:cubicBezTo>
                  <a:cubicBezTo>
                    <a:pt x="1714839" y="1996885"/>
                    <a:pt x="1702164" y="2002135"/>
                    <a:pt x="1688948" y="2002135"/>
                  </a:cubicBezTo>
                  <a:lnTo>
                    <a:pt x="49832" y="2002135"/>
                  </a:lnTo>
                  <a:cubicBezTo>
                    <a:pt x="36615" y="2002135"/>
                    <a:pt x="23941" y="1996885"/>
                    <a:pt x="14595" y="1987539"/>
                  </a:cubicBezTo>
                  <a:cubicBezTo>
                    <a:pt x="5250" y="1978194"/>
                    <a:pt x="0" y="1965519"/>
                    <a:pt x="0" y="1952303"/>
                  </a:cubicBezTo>
                  <a:lnTo>
                    <a:pt x="0" y="49832"/>
                  </a:lnTo>
                  <a:cubicBezTo>
                    <a:pt x="0" y="36615"/>
                    <a:pt x="5250" y="23941"/>
                    <a:pt x="14595" y="14595"/>
                  </a:cubicBezTo>
                  <a:cubicBezTo>
                    <a:pt x="23941" y="5250"/>
                    <a:pt x="36615" y="0"/>
                    <a:pt x="49832" y="0"/>
                  </a:cubicBezTo>
                  <a:close/>
                </a:path>
              </a:pathLst>
            </a:custGeom>
            <a:solidFill>
              <a:srgbClr val="FFFFFF"/>
            </a:solidFill>
            <a:ln w="123825" cap="rnd">
              <a:solidFill>
                <a:srgbClr val="A6A6A6"/>
              </a:solidFill>
              <a:prstDash val="sysDot"/>
              <a:round/>
            </a:ln>
          </p:spPr>
        </p:sp>
        <p:sp>
          <p:nvSpPr>
            <p:cNvPr name="TextBox 5" id="5"/>
            <p:cNvSpPr txBox="true"/>
            <p:nvPr/>
          </p:nvSpPr>
          <p:spPr>
            <a:xfrm>
              <a:off x="0" y="-76200"/>
              <a:ext cx="1738780" cy="2078335"/>
            </a:xfrm>
            <a:prstGeom prst="rect">
              <a:avLst/>
            </a:prstGeom>
          </p:spPr>
          <p:txBody>
            <a:bodyPr anchor="ctr" rtlCol="false" tIns="51405" lIns="51405" bIns="51405" rIns="51405"/>
            <a:lstStyle/>
            <a:p>
              <a:pPr algn="ctr">
                <a:lnSpc>
                  <a:spcPts val="2659"/>
                </a:lnSpc>
              </a:pPr>
            </a:p>
          </p:txBody>
        </p:sp>
      </p:grpSp>
      <p:grpSp>
        <p:nvGrpSpPr>
          <p:cNvPr name="Group 6" id="6"/>
          <p:cNvGrpSpPr/>
          <p:nvPr/>
        </p:nvGrpSpPr>
        <p:grpSpPr>
          <a:xfrm rot="0">
            <a:off x="1028700" y="295325"/>
            <a:ext cx="5540771" cy="2215101"/>
            <a:chOff x="0" y="0"/>
            <a:chExt cx="7387694" cy="2953468"/>
          </a:xfrm>
        </p:grpSpPr>
        <p:sp>
          <p:nvSpPr>
            <p:cNvPr name="Freeform 7" id="7"/>
            <p:cNvSpPr/>
            <p:nvPr/>
          </p:nvSpPr>
          <p:spPr>
            <a:xfrm flipH="false" flipV="false" rot="0">
              <a:off x="0" y="0"/>
              <a:ext cx="7387694" cy="2953468"/>
            </a:xfrm>
            <a:custGeom>
              <a:avLst/>
              <a:gdLst/>
              <a:ahLst/>
              <a:cxnLst/>
              <a:rect r="r" b="b" t="t" l="l"/>
              <a:pathLst>
                <a:path h="2953468" w="7387694">
                  <a:moveTo>
                    <a:pt x="0" y="0"/>
                  </a:moveTo>
                  <a:lnTo>
                    <a:pt x="7387694" y="0"/>
                  </a:lnTo>
                  <a:lnTo>
                    <a:pt x="7387694" y="2953468"/>
                  </a:lnTo>
                  <a:lnTo>
                    <a:pt x="0" y="29534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14896" y="952859"/>
              <a:ext cx="7272798" cy="1133475"/>
            </a:xfrm>
            <a:prstGeom prst="rect">
              <a:avLst/>
            </a:prstGeom>
          </p:spPr>
          <p:txBody>
            <a:bodyPr anchor="t" rtlCol="false" tIns="0" lIns="0" bIns="0" rIns="0">
              <a:spAutoFit/>
            </a:bodyPr>
            <a:lstStyle/>
            <a:p>
              <a:pPr algn="ctr">
                <a:lnSpc>
                  <a:spcPts val="6000"/>
                </a:lnSpc>
              </a:pPr>
              <a:r>
                <a:rPr lang="en-US" sz="6000" spc="306">
                  <a:solidFill>
                    <a:srgbClr val="6E483F"/>
                  </a:solidFill>
                  <a:latin typeface="Bobby Jones"/>
                </a:rPr>
                <a:t>KEY FINDINGS</a:t>
              </a:r>
            </a:p>
          </p:txBody>
        </p:sp>
      </p:grpSp>
      <p:sp>
        <p:nvSpPr>
          <p:cNvPr name="Freeform 9" id="9"/>
          <p:cNvSpPr/>
          <p:nvPr/>
        </p:nvSpPr>
        <p:spPr>
          <a:xfrm flipH="false" flipV="false" rot="0">
            <a:off x="7380134" y="2248556"/>
            <a:ext cx="10605321" cy="5913152"/>
          </a:xfrm>
          <a:custGeom>
            <a:avLst/>
            <a:gdLst/>
            <a:ahLst/>
            <a:cxnLst/>
            <a:rect r="r" b="b" t="t" l="l"/>
            <a:pathLst>
              <a:path h="5913152" w="10605321">
                <a:moveTo>
                  <a:pt x="0" y="0"/>
                </a:moveTo>
                <a:lnTo>
                  <a:pt x="10605321" y="0"/>
                </a:lnTo>
                <a:lnTo>
                  <a:pt x="10605321" y="5913152"/>
                </a:lnTo>
                <a:lnTo>
                  <a:pt x="0" y="5913152"/>
                </a:lnTo>
                <a:lnTo>
                  <a:pt x="0" y="0"/>
                </a:lnTo>
                <a:close/>
              </a:path>
            </a:pathLst>
          </a:custGeom>
          <a:blipFill>
            <a:blip r:embed="rId4"/>
            <a:stretch>
              <a:fillRect l="0" t="-285" r="0" b="0"/>
            </a:stretch>
          </a:blipFill>
        </p:spPr>
      </p:sp>
      <p:sp>
        <p:nvSpPr>
          <p:cNvPr name="TextBox 10" id="10"/>
          <p:cNvSpPr txBox="true"/>
          <p:nvPr/>
        </p:nvSpPr>
        <p:spPr>
          <a:xfrm rot="0">
            <a:off x="428158" y="2548526"/>
            <a:ext cx="6514925" cy="6430480"/>
          </a:xfrm>
          <a:prstGeom prst="rect">
            <a:avLst/>
          </a:prstGeom>
        </p:spPr>
        <p:txBody>
          <a:bodyPr anchor="t" rtlCol="false" tIns="0" lIns="0" bIns="0" rIns="0">
            <a:spAutoFit/>
          </a:bodyPr>
          <a:lstStyle/>
          <a:p>
            <a:pPr marL="666485" indent="-333242" lvl="1">
              <a:lnSpc>
                <a:spcPts val="3395"/>
              </a:lnSpc>
              <a:buFont typeface="Arial"/>
              <a:buChar char="•"/>
            </a:pPr>
            <a:r>
              <a:rPr lang="en-US" sz="3087" spc="30">
                <a:solidFill>
                  <a:srgbClr val="6E483F"/>
                </a:solidFill>
                <a:latin typeface="Canva Sans"/>
              </a:rPr>
              <a:t>131 different fruits and vegetables </a:t>
            </a:r>
            <a:r>
              <a:rPr lang="en-US" sz="3087" spc="30">
                <a:solidFill>
                  <a:srgbClr val="6E483F"/>
                </a:solidFill>
                <a:latin typeface="Canva Sans"/>
              </a:rPr>
              <a:t>90,483 images.</a:t>
            </a:r>
          </a:p>
          <a:p>
            <a:pPr>
              <a:lnSpc>
                <a:spcPts val="3395"/>
              </a:lnSpc>
            </a:pPr>
          </a:p>
          <a:p>
            <a:pPr marL="666485" indent="-333242" lvl="1">
              <a:lnSpc>
                <a:spcPts val="3395"/>
              </a:lnSpc>
              <a:buFont typeface="Arial"/>
              <a:buChar char="•"/>
            </a:pPr>
            <a:r>
              <a:rPr lang="en-US" sz="3087" spc="30">
                <a:solidFill>
                  <a:srgbClr val="6E483F"/>
                </a:solidFill>
                <a:latin typeface="Canva Sans"/>
              </a:rPr>
              <a:t>Standardized 100x100 pixel format</a:t>
            </a:r>
          </a:p>
          <a:p>
            <a:pPr>
              <a:lnSpc>
                <a:spcPts val="3395"/>
              </a:lnSpc>
            </a:pPr>
          </a:p>
          <a:p>
            <a:pPr marL="666485" indent="-333242" lvl="1">
              <a:lnSpc>
                <a:spcPts val="3395"/>
              </a:lnSpc>
              <a:buFont typeface="Arial"/>
              <a:buChar char="•"/>
            </a:pPr>
            <a:r>
              <a:rPr lang="en-US" sz="3087" spc="30">
                <a:solidFill>
                  <a:srgbClr val="6E483F"/>
                </a:solidFill>
                <a:latin typeface="Canva Sans Bold"/>
              </a:rPr>
              <a:t>Training set:</a:t>
            </a:r>
            <a:r>
              <a:rPr lang="en-US" sz="3087" spc="30">
                <a:solidFill>
                  <a:srgbClr val="6E483F"/>
                </a:solidFill>
                <a:latin typeface="Canva Sans"/>
              </a:rPr>
              <a:t> 67,692 images</a:t>
            </a:r>
          </a:p>
          <a:p>
            <a:pPr>
              <a:lnSpc>
                <a:spcPts val="3395"/>
              </a:lnSpc>
            </a:pPr>
          </a:p>
          <a:p>
            <a:pPr marL="666485" indent="-333242" lvl="1">
              <a:lnSpc>
                <a:spcPts val="3395"/>
              </a:lnSpc>
              <a:buFont typeface="Arial"/>
              <a:buChar char="•"/>
            </a:pPr>
            <a:r>
              <a:rPr lang="en-US" sz="3087" spc="30">
                <a:solidFill>
                  <a:srgbClr val="6E483F"/>
                </a:solidFill>
                <a:latin typeface="Canva Sans Bold"/>
              </a:rPr>
              <a:t>Test set:</a:t>
            </a:r>
            <a:r>
              <a:rPr lang="en-US" sz="3087" spc="30">
                <a:solidFill>
                  <a:srgbClr val="6E483F"/>
                </a:solidFill>
                <a:latin typeface="Canva Sans"/>
              </a:rPr>
              <a:t> 22,688 images</a:t>
            </a:r>
          </a:p>
          <a:p>
            <a:pPr>
              <a:lnSpc>
                <a:spcPts val="3395"/>
              </a:lnSpc>
            </a:pPr>
          </a:p>
          <a:p>
            <a:pPr marL="666485" indent="-333242" lvl="1">
              <a:lnSpc>
                <a:spcPts val="3395"/>
              </a:lnSpc>
              <a:buFont typeface="Arial"/>
              <a:buChar char="•"/>
            </a:pPr>
            <a:r>
              <a:rPr lang="en-US" sz="3087" spc="30">
                <a:solidFill>
                  <a:srgbClr val="6E483F"/>
                </a:solidFill>
                <a:latin typeface="Canva Sans"/>
              </a:rPr>
              <a:t>Background removal algorithm used</a:t>
            </a:r>
          </a:p>
          <a:p>
            <a:pPr>
              <a:lnSpc>
                <a:spcPts val="3395"/>
              </a:lnSpc>
            </a:pPr>
          </a:p>
          <a:p>
            <a:pPr marL="666485" indent="-333242" lvl="1">
              <a:lnSpc>
                <a:spcPts val="3395"/>
              </a:lnSpc>
              <a:buFont typeface="Arial"/>
              <a:buChar char="•"/>
            </a:pPr>
            <a:r>
              <a:rPr lang="en-US" sz="3087" spc="30">
                <a:solidFill>
                  <a:srgbClr val="6E483F"/>
                </a:solidFill>
                <a:latin typeface="Canva Sans"/>
              </a:rPr>
              <a:t>Filming with Logitech C920 camera</a:t>
            </a:r>
          </a:p>
        </p:txBody>
      </p:sp>
      <p:sp>
        <p:nvSpPr>
          <p:cNvPr name="Freeform 11" id="11"/>
          <p:cNvSpPr/>
          <p:nvPr/>
        </p:nvSpPr>
        <p:spPr>
          <a:xfrm flipH="false" flipV="false" rot="0">
            <a:off x="16819550" y="9110638"/>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16819550" y="-211972"/>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722954" y="9110638"/>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4" id="14"/>
          <p:cNvSpPr/>
          <p:nvPr/>
        </p:nvSpPr>
        <p:spPr>
          <a:xfrm flipH="false" flipV="false" rot="0">
            <a:off x="-942287" y="-531247"/>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1F1D6"/>
        </a:solidFill>
      </p:bgPr>
    </p:bg>
    <p:spTree>
      <p:nvGrpSpPr>
        <p:cNvPr id="1" name=""/>
        <p:cNvGrpSpPr/>
        <p:nvPr/>
      </p:nvGrpSpPr>
      <p:grpSpPr>
        <a:xfrm>
          <a:off x="0" y="0"/>
          <a:ext cx="0" cy="0"/>
          <a:chOff x="0" y="0"/>
          <a:chExt cx="0" cy="0"/>
        </a:xfrm>
      </p:grpSpPr>
      <p:sp>
        <p:nvSpPr>
          <p:cNvPr name="Freeform 2" id="2"/>
          <p:cNvSpPr/>
          <p:nvPr/>
        </p:nvSpPr>
        <p:spPr>
          <a:xfrm flipH="false" flipV="false" rot="0">
            <a:off x="-1488056" y="8521441"/>
            <a:ext cx="20676643" cy="8266153"/>
          </a:xfrm>
          <a:custGeom>
            <a:avLst/>
            <a:gdLst/>
            <a:ahLst/>
            <a:cxnLst/>
            <a:rect r="r" b="b" t="t" l="l"/>
            <a:pathLst>
              <a:path h="8266153" w="20676643">
                <a:moveTo>
                  <a:pt x="0" y="0"/>
                </a:moveTo>
                <a:lnTo>
                  <a:pt x="20676644" y="0"/>
                </a:lnTo>
                <a:lnTo>
                  <a:pt x="20676644" y="8266152"/>
                </a:lnTo>
                <a:lnTo>
                  <a:pt x="0" y="82661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28700" y="467598"/>
            <a:ext cx="5540771" cy="2215101"/>
            <a:chOff x="0" y="0"/>
            <a:chExt cx="7387694" cy="2953468"/>
          </a:xfrm>
        </p:grpSpPr>
        <p:sp>
          <p:nvSpPr>
            <p:cNvPr name="Freeform 4" id="4"/>
            <p:cNvSpPr/>
            <p:nvPr/>
          </p:nvSpPr>
          <p:spPr>
            <a:xfrm flipH="false" flipV="false" rot="0">
              <a:off x="0" y="0"/>
              <a:ext cx="7387694" cy="2953468"/>
            </a:xfrm>
            <a:custGeom>
              <a:avLst/>
              <a:gdLst/>
              <a:ahLst/>
              <a:cxnLst/>
              <a:rect r="r" b="b" t="t" l="l"/>
              <a:pathLst>
                <a:path h="2953468" w="7387694">
                  <a:moveTo>
                    <a:pt x="0" y="0"/>
                  </a:moveTo>
                  <a:lnTo>
                    <a:pt x="7387694" y="0"/>
                  </a:lnTo>
                  <a:lnTo>
                    <a:pt x="7387694" y="2953468"/>
                  </a:lnTo>
                  <a:lnTo>
                    <a:pt x="0" y="29534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14896" y="952859"/>
              <a:ext cx="7272798" cy="1133475"/>
            </a:xfrm>
            <a:prstGeom prst="rect">
              <a:avLst/>
            </a:prstGeom>
          </p:spPr>
          <p:txBody>
            <a:bodyPr anchor="t" rtlCol="false" tIns="0" lIns="0" bIns="0" rIns="0">
              <a:spAutoFit/>
            </a:bodyPr>
            <a:lstStyle/>
            <a:p>
              <a:pPr algn="ctr">
                <a:lnSpc>
                  <a:spcPts val="6000"/>
                </a:lnSpc>
              </a:pPr>
              <a:r>
                <a:rPr lang="en-US" sz="6000" spc="306">
                  <a:solidFill>
                    <a:srgbClr val="6E483F"/>
                  </a:solidFill>
                  <a:latin typeface="Bobby Jones"/>
                </a:rPr>
                <a:t>APPROACH</a:t>
              </a:r>
            </a:p>
          </p:txBody>
        </p:sp>
      </p:grpSp>
      <p:grpSp>
        <p:nvGrpSpPr>
          <p:cNvPr name="Group 6" id="6"/>
          <p:cNvGrpSpPr/>
          <p:nvPr/>
        </p:nvGrpSpPr>
        <p:grpSpPr>
          <a:xfrm rot="0">
            <a:off x="1696163" y="3220275"/>
            <a:ext cx="3086100" cy="1673171"/>
            <a:chOff x="0" y="0"/>
            <a:chExt cx="812800" cy="440671"/>
          </a:xfrm>
        </p:grpSpPr>
        <p:sp>
          <p:nvSpPr>
            <p:cNvPr name="Freeform 7" id="7"/>
            <p:cNvSpPr/>
            <p:nvPr/>
          </p:nvSpPr>
          <p:spPr>
            <a:xfrm flipH="false" flipV="false" rot="0">
              <a:off x="0" y="0"/>
              <a:ext cx="812800" cy="440671"/>
            </a:xfrm>
            <a:custGeom>
              <a:avLst/>
              <a:gdLst/>
              <a:ahLst/>
              <a:cxnLst/>
              <a:rect r="r" b="b" t="t" l="l"/>
              <a:pathLst>
                <a:path h="440671" w="812800">
                  <a:moveTo>
                    <a:pt x="127941" y="0"/>
                  </a:moveTo>
                  <a:lnTo>
                    <a:pt x="684859" y="0"/>
                  </a:lnTo>
                  <a:cubicBezTo>
                    <a:pt x="718791" y="0"/>
                    <a:pt x="751333" y="13479"/>
                    <a:pt x="775327" y="37473"/>
                  </a:cubicBezTo>
                  <a:cubicBezTo>
                    <a:pt x="799321" y="61467"/>
                    <a:pt x="812800" y="94009"/>
                    <a:pt x="812800" y="127941"/>
                  </a:cubicBezTo>
                  <a:lnTo>
                    <a:pt x="812800" y="312730"/>
                  </a:lnTo>
                  <a:cubicBezTo>
                    <a:pt x="812800" y="383390"/>
                    <a:pt x="755519" y="440671"/>
                    <a:pt x="684859" y="440671"/>
                  </a:cubicBezTo>
                  <a:lnTo>
                    <a:pt x="127941" y="440671"/>
                  </a:lnTo>
                  <a:cubicBezTo>
                    <a:pt x="94009" y="440671"/>
                    <a:pt x="61467" y="427191"/>
                    <a:pt x="37473" y="403198"/>
                  </a:cubicBezTo>
                  <a:cubicBezTo>
                    <a:pt x="13479" y="379204"/>
                    <a:pt x="0" y="346662"/>
                    <a:pt x="0" y="312730"/>
                  </a:cubicBezTo>
                  <a:lnTo>
                    <a:pt x="0" y="127941"/>
                  </a:lnTo>
                  <a:cubicBezTo>
                    <a:pt x="0" y="94009"/>
                    <a:pt x="13479" y="61467"/>
                    <a:pt x="37473" y="37473"/>
                  </a:cubicBezTo>
                  <a:cubicBezTo>
                    <a:pt x="61467" y="13479"/>
                    <a:pt x="94009" y="0"/>
                    <a:pt x="127941" y="0"/>
                  </a:cubicBezTo>
                  <a:close/>
                </a:path>
              </a:pathLst>
            </a:custGeom>
            <a:solidFill>
              <a:srgbClr val="EACDBF"/>
            </a:solidFill>
          </p:spPr>
        </p:sp>
        <p:sp>
          <p:nvSpPr>
            <p:cNvPr name="TextBox 8" id="8"/>
            <p:cNvSpPr txBox="true"/>
            <p:nvPr/>
          </p:nvSpPr>
          <p:spPr>
            <a:xfrm>
              <a:off x="0" y="-76200"/>
              <a:ext cx="812800" cy="516871"/>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4782263" y="4047222"/>
            <a:ext cx="1653252" cy="500109"/>
          </a:xfrm>
          <a:custGeom>
            <a:avLst/>
            <a:gdLst/>
            <a:ahLst/>
            <a:cxnLst/>
            <a:rect r="r" b="b" t="t" l="l"/>
            <a:pathLst>
              <a:path h="500109" w="1653252">
                <a:moveTo>
                  <a:pt x="0" y="0"/>
                </a:moveTo>
                <a:lnTo>
                  <a:pt x="1653252" y="0"/>
                </a:lnTo>
                <a:lnTo>
                  <a:pt x="1653252" y="500109"/>
                </a:lnTo>
                <a:lnTo>
                  <a:pt x="0" y="5001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0" id="10"/>
          <p:cNvGrpSpPr/>
          <p:nvPr/>
        </p:nvGrpSpPr>
        <p:grpSpPr>
          <a:xfrm rot="0">
            <a:off x="6769496" y="4297277"/>
            <a:ext cx="3551608" cy="1673171"/>
            <a:chOff x="0" y="0"/>
            <a:chExt cx="935403" cy="440671"/>
          </a:xfrm>
        </p:grpSpPr>
        <p:sp>
          <p:nvSpPr>
            <p:cNvPr name="Freeform 11" id="11"/>
            <p:cNvSpPr/>
            <p:nvPr/>
          </p:nvSpPr>
          <p:spPr>
            <a:xfrm flipH="false" flipV="false" rot="0">
              <a:off x="0" y="0"/>
              <a:ext cx="935403" cy="440671"/>
            </a:xfrm>
            <a:custGeom>
              <a:avLst/>
              <a:gdLst/>
              <a:ahLst/>
              <a:cxnLst/>
              <a:rect r="r" b="b" t="t" l="l"/>
              <a:pathLst>
                <a:path h="440671" w="935403">
                  <a:moveTo>
                    <a:pt x="111172" y="0"/>
                  </a:moveTo>
                  <a:lnTo>
                    <a:pt x="824231" y="0"/>
                  </a:lnTo>
                  <a:cubicBezTo>
                    <a:pt x="853716" y="0"/>
                    <a:pt x="881993" y="11713"/>
                    <a:pt x="902842" y="32561"/>
                  </a:cubicBezTo>
                  <a:cubicBezTo>
                    <a:pt x="923690" y="53410"/>
                    <a:pt x="935403" y="81687"/>
                    <a:pt x="935403" y="111172"/>
                  </a:cubicBezTo>
                  <a:lnTo>
                    <a:pt x="935403" y="329499"/>
                  </a:lnTo>
                  <a:cubicBezTo>
                    <a:pt x="935403" y="390897"/>
                    <a:pt x="885630" y="440671"/>
                    <a:pt x="824231" y="440671"/>
                  </a:cubicBezTo>
                  <a:lnTo>
                    <a:pt x="111172" y="440671"/>
                  </a:lnTo>
                  <a:cubicBezTo>
                    <a:pt x="81687" y="440671"/>
                    <a:pt x="53410" y="428958"/>
                    <a:pt x="32561" y="408109"/>
                  </a:cubicBezTo>
                  <a:cubicBezTo>
                    <a:pt x="11713" y="387260"/>
                    <a:pt x="0" y="358983"/>
                    <a:pt x="0" y="329499"/>
                  </a:cubicBezTo>
                  <a:lnTo>
                    <a:pt x="0" y="111172"/>
                  </a:lnTo>
                  <a:cubicBezTo>
                    <a:pt x="0" y="49773"/>
                    <a:pt x="49773" y="0"/>
                    <a:pt x="111172" y="0"/>
                  </a:cubicBezTo>
                  <a:close/>
                </a:path>
              </a:pathLst>
            </a:custGeom>
            <a:solidFill>
              <a:srgbClr val="EACDBF"/>
            </a:solidFill>
          </p:spPr>
        </p:sp>
        <p:sp>
          <p:nvSpPr>
            <p:cNvPr name="TextBox 12" id="12"/>
            <p:cNvSpPr txBox="true"/>
            <p:nvPr/>
          </p:nvSpPr>
          <p:spPr>
            <a:xfrm>
              <a:off x="0" y="-76200"/>
              <a:ext cx="935403" cy="516871"/>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10361598" y="5102016"/>
            <a:ext cx="1653252" cy="500109"/>
          </a:xfrm>
          <a:custGeom>
            <a:avLst/>
            <a:gdLst/>
            <a:ahLst/>
            <a:cxnLst/>
            <a:rect r="r" b="b" t="t" l="l"/>
            <a:pathLst>
              <a:path h="500109" w="1653252">
                <a:moveTo>
                  <a:pt x="0" y="0"/>
                </a:moveTo>
                <a:lnTo>
                  <a:pt x="1653252" y="0"/>
                </a:lnTo>
                <a:lnTo>
                  <a:pt x="1653252" y="500108"/>
                </a:lnTo>
                <a:lnTo>
                  <a:pt x="0" y="5001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4" id="14"/>
          <p:cNvGrpSpPr/>
          <p:nvPr/>
        </p:nvGrpSpPr>
        <p:grpSpPr>
          <a:xfrm rot="0">
            <a:off x="12055344" y="5133862"/>
            <a:ext cx="3086100" cy="1673171"/>
            <a:chOff x="0" y="0"/>
            <a:chExt cx="812800" cy="440671"/>
          </a:xfrm>
        </p:grpSpPr>
        <p:sp>
          <p:nvSpPr>
            <p:cNvPr name="Freeform 15" id="15"/>
            <p:cNvSpPr/>
            <p:nvPr/>
          </p:nvSpPr>
          <p:spPr>
            <a:xfrm flipH="false" flipV="false" rot="0">
              <a:off x="0" y="0"/>
              <a:ext cx="812800" cy="440671"/>
            </a:xfrm>
            <a:custGeom>
              <a:avLst/>
              <a:gdLst/>
              <a:ahLst/>
              <a:cxnLst/>
              <a:rect r="r" b="b" t="t" l="l"/>
              <a:pathLst>
                <a:path h="440671" w="812800">
                  <a:moveTo>
                    <a:pt x="127941" y="0"/>
                  </a:moveTo>
                  <a:lnTo>
                    <a:pt x="684859" y="0"/>
                  </a:lnTo>
                  <a:cubicBezTo>
                    <a:pt x="718791" y="0"/>
                    <a:pt x="751333" y="13479"/>
                    <a:pt x="775327" y="37473"/>
                  </a:cubicBezTo>
                  <a:cubicBezTo>
                    <a:pt x="799321" y="61467"/>
                    <a:pt x="812800" y="94009"/>
                    <a:pt x="812800" y="127941"/>
                  </a:cubicBezTo>
                  <a:lnTo>
                    <a:pt x="812800" y="312730"/>
                  </a:lnTo>
                  <a:cubicBezTo>
                    <a:pt x="812800" y="383390"/>
                    <a:pt x="755519" y="440671"/>
                    <a:pt x="684859" y="440671"/>
                  </a:cubicBezTo>
                  <a:lnTo>
                    <a:pt x="127941" y="440671"/>
                  </a:lnTo>
                  <a:cubicBezTo>
                    <a:pt x="94009" y="440671"/>
                    <a:pt x="61467" y="427191"/>
                    <a:pt x="37473" y="403198"/>
                  </a:cubicBezTo>
                  <a:cubicBezTo>
                    <a:pt x="13479" y="379204"/>
                    <a:pt x="0" y="346662"/>
                    <a:pt x="0" y="312730"/>
                  </a:cubicBezTo>
                  <a:lnTo>
                    <a:pt x="0" y="127941"/>
                  </a:lnTo>
                  <a:cubicBezTo>
                    <a:pt x="0" y="94009"/>
                    <a:pt x="13479" y="61467"/>
                    <a:pt x="37473" y="37473"/>
                  </a:cubicBezTo>
                  <a:cubicBezTo>
                    <a:pt x="61467" y="13479"/>
                    <a:pt x="94009" y="0"/>
                    <a:pt x="127941" y="0"/>
                  </a:cubicBezTo>
                  <a:close/>
                </a:path>
              </a:pathLst>
            </a:custGeom>
            <a:solidFill>
              <a:srgbClr val="EACDBF"/>
            </a:solidFill>
          </p:spPr>
        </p:sp>
        <p:sp>
          <p:nvSpPr>
            <p:cNvPr name="TextBox 16" id="16"/>
            <p:cNvSpPr txBox="true"/>
            <p:nvPr/>
          </p:nvSpPr>
          <p:spPr>
            <a:xfrm>
              <a:off x="0" y="-76200"/>
              <a:ext cx="812800" cy="516871"/>
            </a:xfrm>
            <a:prstGeom prst="rect">
              <a:avLst/>
            </a:prstGeom>
          </p:spPr>
          <p:txBody>
            <a:bodyPr anchor="ctr" rtlCol="false" tIns="50800" lIns="50800" bIns="50800" rIns="50800"/>
            <a:lstStyle/>
            <a:p>
              <a:pPr algn="ctr">
                <a:lnSpc>
                  <a:spcPts val="2659"/>
                </a:lnSpc>
              </a:pPr>
            </a:p>
          </p:txBody>
        </p:sp>
      </p:grpSp>
      <p:sp>
        <p:nvSpPr>
          <p:cNvPr name="Freeform 17" id="17"/>
          <p:cNvSpPr/>
          <p:nvPr/>
        </p:nvSpPr>
        <p:spPr>
          <a:xfrm flipH="false" flipV="false" rot="0">
            <a:off x="14551744" y="-482252"/>
            <a:ext cx="4154633" cy="4114800"/>
          </a:xfrm>
          <a:custGeom>
            <a:avLst/>
            <a:gdLst/>
            <a:ahLst/>
            <a:cxnLst/>
            <a:rect r="r" b="b" t="t" l="l"/>
            <a:pathLst>
              <a:path h="4114800" w="4154633">
                <a:moveTo>
                  <a:pt x="0" y="0"/>
                </a:moveTo>
                <a:lnTo>
                  <a:pt x="4154633" y="0"/>
                </a:lnTo>
                <a:lnTo>
                  <a:pt x="4154633"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8" id="18"/>
          <p:cNvSpPr/>
          <p:nvPr/>
        </p:nvSpPr>
        <p:spPr>
          <a:xfrm flipH="false" flipV="false" rot="0">
            <a:off x="-1488056" y="8166827"/>
            <a:ext cx="4154633" cy="4114800"/>
          </a:xfrm>
          <a:custGeom>
            <a:avLst/>
            <a:gdLst/>
            <a:ahLst/>
            <a:cxnLst/>
            <a:rect r="r" b="b" t="t" l="l"/>
            <a:pathLst>
              <a:path h="4114800" w="4154633">
                <a:moveTo>
                  <a:pt x="0" y="0"/>
                </a:moveTo>
                <a:lnTo>
                  <a:pt x="4154634" y="0"/>
                </a:lnTo>
                <a:lnTo>
                  <a:pt x="4154634"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9" id="19"/>
          <p:cNvSpPr/>
          <p:nvPr/>
        </p:nvSpPr>
        <p:spPr>
          <a:xfrm flipH="false" flipV="false" rot="0">
            <a:off x="15339277" y="8229600"/>
            <a:ext cx="4154633" cy="4114800"/>
          </a:xfrm>
          <a:custGeom>
            <a:avLst/>
            <a:gdLst/>
            <a:ahLst/>
            <a:cxnLst/>
            <a:rect r="r" b="b" t="t" l="l"/>
            <a:pathLst>
              <a:path h="4114800" w="4154633">
                <a:moveTo>
                  <a:pt x="0" y="0"/>
                </a:moveTo>
                <a:lnTo>
                  <a:pt x="4154633" y="0"/>
                </a:lnTo>
                <a:lnTo>
                  <a:pt x="4154633"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0" id="20"/>
          <p:cNvSpPr txBox="true"/>
          <p:nvPr/>
        </p:nvSpPr>
        <p:spPr>
          <a:xfrm rot="0">
            <a:off x="1625996" y="3837115"/>
            <a:ext cx="3086100" cy="469799"/>
          </a:xfrm>
          <a:prstGeom prst="rect">
            <a:avLst/>
          </a:prstGeom>
        </p:spPr>
        <p:txBody>
          <a:bodyPr anchor="t" rtlCol="false" tIns="0" lIns="0" bIns="0" rIns="0">
            <a:spAutoFit/>
          </a:bodyPr>
          <a:lstStyle/>
          <a:p>
            <a:pPr algn="ctr">
              <a:lnSpc>
                <a:spcPts val="3566"/>
              </a:lnSpc>
            </a:pPr>
            <a:r>
              <a:rPr lang="en-US" sz="3242" spc="165">
                <a:solidFill>
                  <a:srgbClr val="6E483F"/>
                </a:solidFill>
                <a:latin typeface="Bobby Jones"/>
              </a:rPr>
              <a:t> Load Data</a:t>
            </a:r>
          </a:p>
        </p:txBody>
      </p:sp>
      <p:sp>
        <p:nvSpPr>
          <p:cNvPr name="TextBox 21" id="21"/>
          <p:cNvSpPr txBox="true"/>
          <p:nvPr/>
        </p:nvSpPr>
        <p:spPr>
          <a:xfrm rot="0">
            <a:off x="6935575" y="4684650"/>
            <a:ext cx="3219450" cy="917474"/>
          </a:xfrm>
          <a:prstGeom prst="rect">
            <a:avLst/>
          </a:prstGeom>
        </p:spPr>
        <p:txBody>
          <a:bodyPr anchor="t" rtlCol="false" tIns="0" lIns="0" bIns="0" rIns="0">
            <a:spAutoFit/>
          </a:bodyPr>
          <a:lstStyle/>
          <a:p>
            <a:pPr algn="ctr">
              <a:lnSpc>
                <a:spcPts val="3566"/>
              </a:lnSpc>
            </a:pPr>
            <a:r>
              <a:rPr lang="en-US" sz="3242" spc="165">
                <a:solidFill>
                  <a:srgbClr val="6E483F"/>
                </a:solidFill>
                <a:latin typeface="Bobby Jones"/>
              </a:rPr>
              <a:t>Data Preprocessing</a:t>
            </a:r>
          </a:p>
        </p:txBody>
      </p:sp>
      <p:sp>
        <p:nvSpPr>
          <p:cNvPr name="TextBox 22" id="22"/>
          <p:cNvSpPr txBox="true"/>
          <p:nvPr/>
        </p:nvSpPr>
        <p:spPr>
          <a:xfrm rot="0">
            <a:off x="12217319" y="5734913"/>
            <a:ext cx="2924125" cy="490119"/>
          </a:xfrm>
          <a:prstGeom prst="rect">
            <a:avLst/>
          </a:prstGeom>
        </p:spPr>
        <p:txBody>
          <a:bodyPr anchor="t" rtlCol="false" tIns="0" lIns="0" bIns="0" rIns="0">
            <a:spAutoFit/>
          </a:bodyPr>
          <a:lstStyle/>
          <a:p>
            <a:pPr algn="ctr">
              <a:lnSpc>
                <a:spcPts val="3676"/>
              </a:lnSpc>
            </a:pPr>
            <a:r>
              <a:rPr lang="en-US" sz="3342" spc="170">
                <a:solidFill>
                  <a:srgbClr val="6E483F"/>
                </a:solidFill>
                <a:latin typeface="Bobby Jones"/>
              </a:rPr>
              <a:t>Modeling</a:t>
            </a:r>
          </a:p>
        </p:txBody>
      </p:sp>
      <p:sp>
        <p:nvSpPr>
          <p:cNvPr name="Freeform 23" id="23"/>
          <p:cNvSpPr/>
          <p:nvPr/>
        </p:nvSpPr>
        <p:spPr>
          <a:xfrm flipH="false" flipV="false" rot="0">
            <a:off x="-3125933" y="-296735"/>
            <a:ext cx="4154633" cy="4114800"/>
          </a:xfrm>
          <a:custGeom>
            <a:avLst/>
            <a:gdLst/>
            <a:ahLst/>
            <a:cxnLst/>
            <a:rect r="r" b="b" t="t" l="l"/>
            <a:pathLst>
              <a:path h="4114800" w="4154633">
                <a:moveTo>
                  <a:pt x="0" y="0"/>
                </a:moveTo>
                <a:lnTo>
                  <a:pt x="4154633" y="0"/>
                </a:lnTo>
                <a:lnTo>
                  <a:pt x="4154633"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F1D6"/>
        </a:solidFill>
      </p:bgPr>
    </p:bg>
    <p:spTree>
      <p:nvGrpSpPr>
        <p:cNvPr id="1" name=""/>
        <p:cNvGrpSpPr/>
        <p:nvPr/>
      </p:nvGrpSpPr>
      <p:grpSpPr>
        <a:xfrm>
          <a:off x="0" y="0"/>
          <a:ext cx="0" cy="0"/>
          <a:chOff x="0" y="0"/>
          <a:chExt cx="0" cy="0"/>
        </a:xfrm>
      </p:grpSpPr>
      <p:grpSp>
        <p:nvGrpSpPr>
          <p:cNvPr name="Group 2" id="2"/>
          <p:cNvGrpSpPr/>
          <p:nvPr/>
        </p:nvGrpSpPr>
        <p:grpSpPr>
          <a:xfrm rot="0">
            <a:off x="452761" y="2297064"/>
            <a:ext cx="7979246" cy="8763822"/>
            <a:chOff x="0" y="0"/>
            <a:chExt cx="10638995" cy="11685096"/>
          </a:xfrm>
        </p:grpSpPr>
        <p:grpSp>
          <p:nvGrpSpPr>
            <p:cNvPr name="Group 3" id="3"/>
            <p:cNvGrpSpPr/>
            <p:nvPr/>
          </p:nvGrpSpPr>
          <p:grpSpPr>
            <a:xfrm rot="0">
              <a:off x="0" y="0"/>
              <a:ext cx="10638995" cy="11685096"/>
              <a:chOff x="0" y="0"/>
              <a:chExt cx="6162376" cy="6768304"/>
            </a:xfrm>
          </p:grpSpPr>
          <p:sp>
            <p:nvSpPr>
              <p:cNvPr name="Freeform 4" id="4"/>
              <p:cNvSpPr/>
              <p:nvPr/>
            </p:nvSpPr>
            <p:spPr>
              <a:xfrm flipH="false" flipV="false" rot="0">
                <a:off x="0" y="0"/>
                <a:ext cx="6162376" cy="6768304"/>
              </a:xfrm>
              <a:custGeom>
                <a:avLst/>
                <a:gdLst/>
                <a:ahLst/>
                <a:cxnLst/>
                <a:rect r="r" b="b" t="t" l="l"/>
                <a:pathLst>
                  <a:path h="6768304" w="6162376">
                    <a:moveTo>
                      <a:pt x="14228" y="0"/>
                    </a:moveTo>
                    <a:lnTo>
                      <a:pt x="6148148" y="0"/>
                    </a:lnTo>
                    <a:cubicBezTo>
                      <a:pt x="6151921" y="0"/>
                      <a:pt x="6155540" y="1499"/>
                      <a:pt x="6158209" y="4167"/>
                    </a:cubicBezTo>
                    <a:cubicBezTo>
                      <a:pt x="6160877" y="6836"/>
                      <a:pt x="6162376" y="10454"/>
                      <a:pt x="6162376" y="14228"/>
                    </a:cubicBezTo>
                    <a:lnTo>
                      <a:pt x="6162376" y="6754076"/>
                    </a:lnTo>
                    <a:cubicBezTo>
                      <a:pt x="6162376" y="6761934"/>
                      <a:pt x="6156006" y="6768304"/>
                      <a:pt x="6148148" y="6768304"/>
                    </a:cubicBezTo>
                    <a:lnTo>
                      <a:pt x="14228" y="6768304"/>
                    </a:lnTo>
                    <a:cubicBezTo>
                      <a:pt x="10454" y="6768304"/>
                      <a:pt x="6836" y="6766805"/>
                      <a:pt x="4167" y="6764137"/>
                    </a:cubicBezTo>
                    <a:cubicBezTo>
                      <a:pt x="1499" y="6761469"/>
                      <a:pt x="0" y="6757850"/>
                      <a:pt x="0" y="6754076"/>
                    </a:cubicBezTo>
                    <a:lnTo>
                      <a:pt x="0" y="14228"/>
                    </a:lnTo>
                    <a:cubicBezTo>
                      <a:pt x="0" y="10454"/>
                      <a:pt x="1499" y="6836"/>
                      <a:pt x="4167" y="4167"/>
                    </a:cubicBezTo>
                    <a:cubicBezTo>
                      <a:pt x="6836" y="1499"/>
                      <a:pt x="10454" y="0"/>
                      <a:pt x="14228" y="0"/>
                    </a:cubicBezTo>
                    <a:close/>
                  </a:path>
                </a:pathLst>
              </a:custGeom>
              <a:solidFill>
                <a:srgbClr val="FFFFFF"/>
              </a:solidFill>
              <a:ln w="123825" cap="rnd">
                <a:solidFill>
                  <a:srgbClr val="A6A6A6"/>
                </a:solidFill>
                <a:prstDash val="sysDot"/>
                <a:round/>
              </a:ln>
            </p:spPr>
          </p:sp>
          <p:sp>
            <p:nvSpPr>
              <p:cNvPr name="TextBox 5" id="5"/>
              <p:cNvSpPr txBox="true"/>
              <p:nvPr/>
            </p:nvSpPr>
            <p:spPr>
              <a:xfrm>
                <a:off x="0" y="-76200"/>
                <a:ext cx="6162376" cy="6844504"/>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71488" y="598979"/>
              <a:ext cx="9696018" cy="10616781"/>
            </a:xfrm>
            <a:prstGeom prst="rect">
              <a:avLst/>
            </a:prstGeom>
          </p:spPr>
          <p:txBody>
            <a:bodyPr anchor="t" rtlCol="false" tIns="0" lIns="0" bIns="0" rIns="0">
              <a:spAutoFit/>
            </a:bodyPr>
            <a:lstStyle/>
            <a:p>
              <a:pPr marL="663548" indent="-331774" lvl="1">
                <a:lnSpc>
                  <a:spcPts val="3380"/>
                </a:lnSpc>
                <a:buFont typeface="Arial"/>
                <a:buChar char="•"/>
              </a:pPr>
              <a:r>
                <a:rPr lang="en-US" sz="3073" spc="30">
                  <a:solidFill>
                    <a:srgbClr val="6E483F"/>
                  </a:solidFill>
                  <a:latin typeface="Canva Sans Bold"/>
                </a:rPr>
                <a:t>Rescale</a:t>
              </a:r>
            </a:p>
            <a:p>
              <a:pPr>
                <a:lnSpc>
                  <a:spcPts val="3380"/>
                </a:lnSpc>
              </a:pPr>
            </a:p>
            <a:p>
              <a:pPr marL="663548" indent="-331774" lvl="1">
                <a:lnSpc>
                  <a:spcPts val="3380"/>
                </a:lnSpc>
                <a:buFont typeface="Arial"/>
                <a:buChar char="•"/>
              </a:pPr>
              <a:r>
                <a:rPr lang="en-US" sz="3073" spc="30">
                  <a:solidFill>
                    <a:srgbClr val="6E483F"/>
                  </a:solidFill>
                  <a:latin typeface="Canva Sans Bold"/>
                </a:rPr>
                <a:t>Data Augmentation:</a:t>
              </a:r>
            </a:p>
            <a:p>
              <a:pPr>
                <a:lnSpc>
                  <a:spcPts val="3380"/>
                </a:lnSpc>
              </a:pPr>
            </a:p>
            <a:p>
              <a:pPr>
                <a:lnSpc>
                  <a:spcPts val="2930"/>
                </a:lnSpc>
              </a:pPr>
              <a:r>
                <a:rPr lang="en-US" sz="2664" spc="26">
                  <a:solidFill>
                    <a:srgbClr val="6E483F"/>
                  </a:solidFill>
                  <a:latin typeface="Canva Sans"/>
                </a:rPr>
                <a:t>              rotation range</a:t>
              </a:r>
            </a:p>
            <a:p>
              <a:pPr>
                <a:lnSpc>
                  <a:spcPts val="2930"/>
                </a:lnSpc>
              </a:pPr>
            </a:p>
            <a:p>
              <a:pPr>
                <a:lnSpc>
                  <a:spcPts val="2930"/>
                </a:lnSpc>
              </a:pPr>
              <a:r>
                <a:rPr lang="en-US" sz="2664" spc="26">
                  <a:solidFill>
                    <a:srgbClr val="6E483F"/>
                  </a:solidFill>
                  <a:latin typeface="Canva Sans"/>
                </a:rPr>
                <a:t>              zoom range</a:t>
              </a:r>
            </a:p>
            <a:p>
              <a:pPr>
                <a:lnSpc>
                  <a:spcPts val="2930"/>
                </a:lnSpc>
              </a:pPr>
            </a:p>
            <a:p>
              <a:pPr>
                <a:lnSpc>
                  <a:spcPts val="2930"/>
                </a:lnSpc>
              </a:pPr>
              <a:r>
                <a:rPr lang="en-US" sz="2664" spc="26">
                  <a:solidFill>
                    <a:srgbClr val="6E483F"/>
                  </a:solidFill>
                  <a:latin typeface="Canva Sans"/>
                </a:rPr>
                <a:t>              width shift range</a:t>
              </a:r>
            </a:p>
            <a:p>
              <a:pPr>
                <a:lnSpc>
                  <a:spcPts val="2930"/>
                </a:lnSpc>
              </a:pPr>
            </a:p>
            <a:p>
              <a:pPr>
                <a:lnSpc>
                  <a:spcPts val="2930"/>
                </a:lnSpc>
              </a:pPr>
              <a:r>
                <a:rPr lang="en-US" sz="2664" spc="26">
                  <a:solidFill>
                    <a:srgbClr val="6E483F"/>
                  </a:solidFill>
                  <a:latin typeface="Canva Sans"/>
                </a:rPr>
                <a:t>              height shift range</a:t>
              </a:r>
            </a:p>
            <a:p>
              <a:pPr>
                <a:lnSpc>
                  <a:spcPts val="2930"/>
                </a:lnSpc>
              </a:pPr>
            </a:p>
            <a:p>
              <a:pPr>
                <a:lnSpc>
                  <a:spcPts val="2930"/>
                </a:lnSpc>
              </a:pPr>
              <a:r>
                <a:rPr lang="en-US" sz="2664" spc="26">
                  <a:solidFill>
                    <a:srgbClr val="6E483F"/>
                  </a:solidFill>
                  <a:latin typeface="Canva Sans"/>
                </a:rPr>
                <a:t>              horizontal flip</a:t>
              </a:r>
            </a:p>
            <a:p>
              <a:pPr>
                <a:lnSpc>
                  <a:spcPts val="2930"/>
                </a:lnSpc>
              </a:pPr>
            </a:p>
            <a:p>
              <a:pPr>
                <a:lnSpc>
                  <a:spcPts val="2930"/>
                </a:lnSpc>
              </a:pPr>
              <a:r>
                <a:rPr lang="en-US" sz="2664" spc="26">
                  <a:solidFill>
                    <a:srgbClr val="6E483F"/>
                  </a:solidFill>
                  <a:latin typeface="Canva Sans"/>
                </a:rPr>
                <a:t>              validation split</a:t>
              </a:r>
            </a:p>
            <a:p>
              <a:pPr>
                <a:lnSpc>
                  <a:spcPts val="2930"/>
                </a:lnSpc>
              </a:pPr>
            </a:p>
            <a:p>
              <a:pPr>
                <a:lnSpc>
                  <a:spcPts val="2930"/>
                </a:lnSpc>
              </a:pPr>
              <a:r>
                <a:rPr lang="en-US" sz="2664" spc="26">
                  <a:solidFill>
                    <a:srgbClr val="6E483F"/>
                  </a:solidFill>
                  <a:latin typeface="Canva Sans"/>
                </a:rPr>
                <a:t>              shear range</a:t>
              </a:r>
            </a:p>
            <a:p>
              <a:pPr>
                <a:lnSpc>
                  <a:spcPts val="1153"/>
                </a:lnSpc>
              </a:pPr>
              <a:r>
                <a:rPr lang="en-US" sz="1048" spc="10">
                  <a:solidFill>
                    <a:srgbClr val="6E483F"/>
                  </a:solidFill>
                  <a:latin typeface="Canva Sans"/>
                </a:rPr>
                <a:t>          </a:t>
              </a:r>
            </a:p>
            <a:p>
              <a:pPr>
                <a:lnSpc>
                  <a:spcPts val="1153"/>
                </a:lnSpc>
              </a:pPr>
            </a:p>
            <a:p>
              <a:pPr>
                <a:lnSpc>
                  <a:spcPts val="1153"/>
                </a:lnSpc>
              </a:pPr>
            </a:p>
            <a:p>
              <a:pPr>
                <a:lnSpc>
                  <a:spcPts val="1153"/>
                </a:lnSpc>
              </a:pPr>
            </a:p>
            <a:p>
              <a:pPr>
                <a:lnSpc>
                  <a:spcPts val="1153"/>
                </a:lnSpc>
              </a:pPr>
            </a:p>
            <a:p>
              <a:pPr>
                <a:lnSpc>
                  <a:spcPts val="1153"/>
                </a:lnSpc>
              </a:pPr>
            </a:p>
            <a:p>
              <a:pPr>
                <a:lnSpc>
                  <a:spcPts val="1153"/>
                </a:lnSpc>
              </a:pPr>
            </a:p>
            <a:p>
              <a:pPr>
                <a:lnSpc>
                  <a:spcPts val="1153"/>
                </a:lnSpc>
              </a:pPr>
            </a:p>
            <a:p>
              <a:pPr>
                <a:lnSpc>
                  <a:spcPts val="1153"/>
                </a:lnSpc>
              </a:pPr>
              <a:r>
                <a:rPr lang="en-US" sz="1048" spc="10">
                  <a:solidFill>
                    <a:srgbClr val="6E483F"/>
                  </a:solidFill>
                  <a:latin typeface="Canva Sans"/>
                </a:rPr>
                <a:t>         </a:t>
              </a:r>
            </a:p>
            <a:p>
              <a:pPr>
                <a:lnSpc>
                  <a:spcPts val="1603"/>
                </a:lnSpc>
              </a:pPr>
            </a:p>
          </p:txBody>
        </p:sp>
      </p:grpSp>
      <p:grpSp>
        <p:nvGrpSpPr>
          <p:cNvPr name="Group 7" id="7"/>
          <p:cNvGrpSpPr/>
          <p:nvPr/>
        </p:nvGrpSpPr>
        <p:grpSpPr>
          <a:xfrm rot="0">
            <a:off x="572297" y="-175492"/>
            <a:ext cx="7066617" cy="2893281"/>
            <a:chOff x="0" y="0"/>
            <a:chExt cx="9422155" cy="3857709"/>
          </a:xfrm>
        </p:grpSpPr>
        <p:sp>
          <p:nvSpPr>
            <p:cNvPr name="Freeform 8" id="8"/>
            <p:cNvSpPr/>
            <p:nvPr/>
          </p:nvSpPr>
          <p:spPr>
            <a:xfrm flipH="false" flipV="false" rot="0">
              <a:off x="0" y="0"/>
              <a:ext cx="9422155" cy="3857709"/>
            </a:xfrm>
            <a:custGeom>
              <a:avLst/>
              <a:gdLst/>
              <a:ahLst/>
              <a:cxnLst/>
              <a:rect r="r" b="b" t="t" l="l"/>
              <a:pathLst>
                <a:path h="3857709" w="9422155">
                  <a:moveTo>
                    <a:pt x="0" y="0"/>
                  </a:moveTo>
                  <a:lnTo>
                    <a:pt x="9422155" y="0"/>
                  </a:lnTo>
                  <a:lnTo>
                    <a:pt x="9422155" y="3857709"/>
                  </a:lnTo>
                  <a:lnTo>
                    <a:pt x="0" y="3857709"/>
                  </a:lnTo>
                  <a:lnTo>
                    <a:pt x="0" y="0"/>
                  </a:lnTo>
                  <a:close/>
                </a:path>
              </a:pathLst>
            </a:custGeom>
            <a:blipFill>
              <a:blip r:embed="rId2">
                <a:extLst>
                  <a:ext uri="{96DAC541-7B7A-43D3-8B79-37D633B846F1}">
                    <asvg:svgBlip xmlns:asvg="http://schemas.microsoft.com/office/drawing/2016/SVG/main" r:embed="rId3"/>
                  </a:ext>
                </a:extLst>
              </a:blip>
              <a:stretch>
                <a:fillRect l="-1206" t="0" r="-1206" b="0"/>
              </a:stretch>
            </a:blipFill>
          </p:spPr>
        </p:sp>
        <p:sp>
          <p:nvSpPr>
            <p:cNvPr name="TextBox 9" id="9"/>
            <p:cNvSpPr txBox="true"/>
            <p:nvPr/>
          </p:nvSpPr>
          <p:spPr>
            <a:xfrm rot="0">
              <a:off x="146537" y="952859"/>
              <a:ext cx="9275619" cy="2037715"/>
            </a:xfrm>
            <a:prstGeom prst="rect">
              <a:avLst/>
            </a:prstGeom>
          </p:spPr>
          <p:txBody>
            <a:bodyPr anchor="t" rtlCol="false" tIns="0" lIns="0" bIns="0" rIns="0">
              <a:spAutoFit/>
            </a:bodyPr>
            <a:lstStyle/>
            <a:p>
              <a:pPr algn="ctr">
                <a:lnSpc>
                  <a:spcPts val="5700"/>
                </a:lnSpc>
              </a:pPr>
              <a:r>
                <a:rPr lang="en-US" sz="5700" spc="290">
                  <a:solidFill>
                    <a:srgbClr val="6E483F"/>
                  </a:solidFill>
                  <a:latin typeface="Bobby Jones"/>
                </a:rPr>
                <a:t>DATA PREPROCESSING</a:t>
              </a:r>
            </a:p>
          </p:txBody>
        </p:sp>
      </p:grpSp>
      <p:sp>
        <p:nvSpPr>
          <p:cNvPr name="Freeform 10" id="10"/>
          <p:cNvSpPr/>
          <p:nvPr/>
        </p:nvSpPr>
        <p:spPr>
          <a:xfrm flipH="false" flipV="false" rot="0">
            <a:off x="1337551" y="4520540"/>
            <a:ext cx="514378" cy="366406"/>
          </a:xfrm>
          <a:custGeom>
            <a:avLst/>
            <a:gdLst/>
            <a:ahLst/>
            <a:cxnLst/>
            <a:rect r="r" b="b" t="t" l="l"/>
            <a:pathLst>
              <a:path h="366406" w="514378">
                <a:moveTo>
                  <a:pt x="0" y="0"/>
                </a:moveTo>
                <a:lnTo>
                  <a:pt x="514377" y="0"/>
                </a:lnTo>
                <a:lnTo>
                  <a:pt x="514377" y="366407"/>
                </a:lnTo>
                <a:lnTo>
                  <a:pt x="0" y="3664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337551" y="5311607"/>
            <a:ext cx="514378" cy="366406"/>
          </a:xfrm>
          <a:custGeom>
            <a:avLst/>
            <a:gdLst/>
            <a:ahLst/>
            <a:cxnLst/>
            <a:rect r="r" b="b" t="t" l="l"/>
            <a:pathLst>
              <a:path h="366406" w="514378">
                <a:moveTo>
                  <a:pt x="0" y="0"/>
                </a:moveTo>
                <a:lnTo>
                  <a:pt x="514377" y="0"/>
                </a:lnTo>
                <a:lnTo>
                  <a:pt x="514377" y="366406"/>
                </a:lnTo>
                <a:lnTo>
                  <a:pt x="0" y="366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false" flipV="false" rot="0">
            <a:off x="1280373" y="6106638"/>
            <a:ext cx="514378" cy="366406"/>
          </a:xfrm>
          <a:custGeom>
            <a:avLst/>
            <a:gdLst/>
            <a:ahLst/>
            <a:cxnLst/>
            <a:rect r="r" b="b" t="t" l="l"/>
            <a:pathLst>
              <a:path h="366406" w="514378">
                <a:moveTo>
                  <a:pt x="0" y="0"/>
                </a:moveTo>
                <a:lnTo>
                  <a:pt x="514378" y="0"/>
                </a:lnTo>
                <a:lnTo>
                  <a:pt x="514378" y="366406"/>
                </a:lnTo>
                <a:lnTo>
                  <a:pt x="0" y="366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false" flipV="false" rot="0">
            <a:off x="1280373" y="6851916"/>
            <a:ext cx="514378" cy="366406"/>
          </a:xfrm>
          <a:custGeom>
            <a:avLst/>
            <a:gdLst/>
            <a:ahLst/>
            <a:cxnLst/>
            <a:rect r="r" b="b" t="t" l="l"/>
            <a:pathLst>
              <a:path h="366406" w="514378">
                <a:moveTo>
                  <a:pt x="0" y="0"/>
                </a:moveTo>
                <a:lnTo>
                  <a:pt x="514378" y="0"/>
                </a:lnTo>
                <a:lnTo>
                  <a:pt x="514378" y="366406"/>
                </a:lnTo>
                <a:lnTo>
                  <a:pt x="0" y="366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4" id="14"/>
          <p:cNvSpPr/>
          <p:nvPr/>
        </p:nvSpPr>
        <p:spPr>
          <a:xfrm flipH="false" flipV="false" rot="0">
            <a:off x="1280373" y="7611588"/>
            <a:ext cx="514378" cy="366406"/>
          </a:xfrm>
          <a:custGeom>
            <a:avLst/>
            <a:gdLst/>
            <a:ahLst/>
            <a:cxnLst/>
            <a:rect r="r" b="b" t="t" l="l"/>
            <a:pathLst>
              <a:path h="366406" w="514378">
                <a:moveTo>
                  <a:pt x="0" y="0"/>
                </a:moveTo>
                <a:lnTo>
                  <a:pt x="514378" y="0"/>
                </a:lnTo>
                <a:lnTo>
                  <a:pt x="514378" y="366406"/>
                </a:lnTo>
                <a:lnTo>
                  <a:pt x="0" y="366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1280373" y="8402163"/>
            <a:ext cx="514378" cy="366406"/>
          </a:xfrm>
          <a:custGeom>
            <a:avLst/>
            <a:gdLst/>
            <a:ahLst/>
            <a:cxnLst/>
            <a:rect r="r" b="b" t="t" l="l"/>
            <a:pathLst>
              <a:path h="366406" w="514378">
                <a:moveTo>
                  <a:pt x="0" y="0"/>
                </a:moveTo>
                <a:lnTo>
                  <a:pt x="514378" y="0"/>
                </a:lnTo>
                <a:lnTo>
                  <a:pt x="514378" y="366406"/>
                </a:lnTo>
                <a:lnTo>
                  <a:pt x="0" y="366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1227508" y="9149569"/>
            <a:ext cx="567243" cy="425432"/>
          </a:xfrm>
          <a:custGeom>
            <a:avLst/>
            <a:gdLst/>
            <a:ahLst/>
            <a:cxnLst/>
            <a:rect r="r" b="b" t="t" l="l"/>
            <a:pathLst>
              <a:path h="425432" w="567243">
                <a:moveTo>
                  <a:pt x="0" y="0"/>
                </a:moveTo>
                <a:lnTo>
                  <a:pt x="567243" y="0"/>
                </a:lnTo>
                <a:lnTo>
                  <a:pt x="567243" y="425432"/>
                </a:lnTo>
                <a:lnTo>
                  <a:pt x="0" y="42543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7" id="17"/>
          <p:cNvGrpSpPr/>
          <p:nvPr/>
        </p:nvGrpSpPr>
        <p:grpSpPr>
          <a:xfrm rot="0">
            <a:off x="10275561" y="2297064"/>
            <a:ext cx="6982798" cy="5680930"/>
            <a:chOff x="0" y="0"/>
            <a:chExt cx="9310397" cy="7574574"/>
          </a:xfrm>
        </p:grpSpPr>
        <p:grpSp>
          <p:nvGrpSpPr>
            <p:cNvPr name="Group 18" id="18"/>
            <p:cNvGrpSpPr/>
            <p:nvPr/>
          </p:nvGrpSpPr>
          <p:grpSpPr>
            <a:xfrm rot="0">
              <a:off x="0" y="0"/>
              <a:ext cx="9310397" cy="7574574"/>
              <a:chOff x="0" y="0"/>
              <a:chExt cx="5231197" cy="4255897"/>
            </a:xfrm>
          </p:grpSpPr>
          <p:sp>
            <p:nvSpPr>
              <p:cNvPr name="Freeform 19" id="19"/>
              <p:cNvSpPr/>
              <p:nvPr/>
            </p:nvSpPr>
            <p:spPr>
              <a:xfrm flipH="false" flipV="false" rot="0">
                <a:off x="0" y="0"/>
                <a:ext cx="5231197" cy="4255897"/>
              </a:xfrm>
              <a:custGeom>
                <a:avLst/>
                <a:gdLst/>
                <a:ahLst/>
                <a:cxnLst/>
                <a:rect r="r" b="b" t="t" l="l"/>
                <a:pathLst>
                  <a:path h="4255897" w="5231197">
                    <a:moveTo>
                      <a:pt x="16761" y="0"/>
                    </a:moveTo>
                    <a:lnTo>
                      <a:pt x="5214437" y="0"/>
                    </a:lnTo>
                    <a:cubicBezTo>
                      <a:pt x="5218882" y="0"/>
                      <a:pt x="5223145" y="1766"/>
                      <a:pt x="5226288" y="4909"/>
                    </a:cubicBezTo>
                    <a:cubicBezTo>
                      <a:pt x="5229432" y="8052"/>
                      <a:pt x="5231197" y="12315"/>
                      <a:pt x="5231197" y="16761"/>
                    </a:cubicBezTo>
                    <a:lnTo>
                      <a:pt x="5231197" y="4239136"/>
                    </a:lnTo>
                    <a:cubicBezTo>
                      <a:pt x="5231197" y="4243581"/>
                      <a:pt x="5229432" y="4247845"/>
                      <a:pt x="5226288" y="4250988"/>
                    </a:cubicBezTo>
                    <a:cubicBezTo>
                      <a:pt x="5223145" y="4254131"/>
                      <a:pt x="5218882" y="4255897"/>
                      <a:pt x="5214437" y="4255897"/>
                    </a:cubicBezTo>
                    <a:lnTo>
                      <a:pt x="16761" y="4255897"/>
                    </a:lnTo>
                    <a:cubicBezTo>
                      <a:pt x="12315" y="4255897"/>
                      <a:pt x="8052" y="4254131"/>
                      <a:pt x="4909" y="4250988"/>
                    </a:cubicBezTo>
                    <a:cubicBezTo>
                      <a:pt x="1766" y="4247845"/>
                      <a:pt x="0" y="4243581"/>
                      <a:pt x="0" y="4239136"/>
                    </a:cubicBezTo>
                    <a:lnTo>
                      <a:pt x="0" y="16761"/>
                    </a:lnTo>
                    <a:cubicBezTo>
                      <a:pt x="0" y="12315"/>
                      <a:pt x="1766" y="8052"/>
                      <a:pt x="4909" y="4909"/>
                    </a:cubicBezTo>
                    <a:cubicBezTo>
                      <a:pt x="8052" y="1766"/>
                      <a:pt x="12315" y="0"/>
                      <a:pt x="16761" y="0"/>
                    </a:cubicBezTo>
                    <a:close/>
                  </a:path>
                </a:pathLst>
              </a:custGeom>
              <a:solidFill>
                <a:srgbClr val="FFFFFF"/>
              </a:solidFill>
              <a:ln w="123825" cap="rnd">
                <a:solidFill>
                  <a:srgbClr val="A6A6A6"/>
                </a:solidFill>
                <a:prstDash val="sysDot"/>
                <a:round/>
              </a:ln>
            </p:spPr>
          </p:sp>
          <p:sp>
            <p:nvSpPr>
              <p:cNvPr name="TextBox 20" id="20"/>
              <p:cNvSpPr txBox="true"/>
              <p:nvPr/>
            </p:nvSpPr>
            <p:spPr>
              <a:xfrm>
                <a:off x="0" y="-76200"/>
                <a:ext cx="5231197" cy="4332097"/>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412609" y="616602"/>
              <a:ext cx="8485179" cy="6474136"/>
            </a:xfrm>
            <a:prstGeom prst="rect">
              <a:avLst/>
            </a:prstGeom>
          </p:spPr>
          <p:txBody>
            <a:bodyPr anchor="t" rtlCol="false" tIns="0" lIns="0" bIns="0" rIns="0">
              <a:spAutoFit/>
            </a:bodyPr>
            <a:lstStyle/>
            <a:p>
              <a:pPr marL="619281" indent="-309640" lvl="1">
                <a:lnSpc>
                  <a:spcPts val="3155"/>
                </a:lnSpc>
                <a:buFont typeface="Arial"/>
                <a:buChar char="•"/>
              </a:pPr>
              <a:r>
                <a:rPr lang="en-US" sz="2868" spc="28">
                  <a:solidFill>
                    <a:srgbClr val="6E483F"/>
                  </a:solidFill>
                  <a:latin typeface="Canva Sans Bold"/>
                </a:rPr>
                <a:t>CNN Model With Augmentation</a:t>
              </a:r>
            </a:p>
            <a:p>
              <a:pPr>
                <a:lnSpc>
                  <a:spcPts val="3155"/>
                </a:lnSpc>
              </a:pPr>
            </a:p>
            <a:p>
              <a:pPr marL="619281" indent="-309640" lvl="1">
                <a:lnSpc>
                  <a:spcPts val="3155"/>
                </a:lnSpc>
                <a:buFont typeface="Arial"/>
                <a:buChar char="•"/>
              </a:pPr>
              <a:r>
                <a:rPr lang="en-US" sz="2868" spc="28">
                  <a:solidFill>
                    <a:srgbClr val="6E483F"/>
                  </a:solidFill>
                  <a:latin typeface="Canva Sans"/>
                </a:rPr>
                <a:t> CNN Baseline Model</a:t>
              </a:r>
            </a:p>
            <a:p>
              <a:pPr>
                <a:lnSpc>
                  <a:spcPts val="3155"/>
                </a:lnSpc>
              </a:pPr>
            </a:p>
            <a:p>
              <a:pPr marL="619281" indent="-309640" lvl="1">
                <a:lnSpc>
                  <a:spcPts val="3155"/>
                </a:lnSpc>
                <a:buFont typeface="Arial"/>
                <a:buChar char="•"/>
              </a:pPr>
              <a:r>
                <a:rPr lang="en-US" sz="2868" spc="28">
                  <a:solidFill>
                    <a:srgbClr val="6E483F"/>
                  </a:solidFill>
                  <a:latin typeface="Canva Sans"/>
                </a:rPr>
                <a:t>VGG Model With Augmentation</a:t>
              </a:r>
            </a:p>
            <a:p>
              <a:pPr>
                <a:lnSpc>
                  <a:spcPts val="3155"/>
                </a:lnSpc>
              </a:pPr>
            </a:p>
            <a:p>
              <a:pPr marL="619281" indent="-309640" lvl="1">
                <a:lnSpc>
                  <a:spcPts val="3155"/>
                </a:lnSpc>
                <a:buFont typeface="Arial"/>
                <a:buChar char="•"/>
              </a:pPr>
              <a:r>
                <a:rPr lang="en-US" sz="2868" spc="28">
                  <a:solidFill>
                    <a:srgbClr val="6E483F"/>
                  </a:solidFill>
                  <a:latin typeface="Canva Sans"/>
                </a:rPr>
                <a:t>Effecientnent b0 Model Without Augmentation</a:t>
              </a:r>
            </a:p>
            <a:p>
              <a:pPr>
                <a:lnSpc>
                  <a:spcPts val="3155"/>
                </a:lnSpc>
              </a:pPr>
            </a:p>
            <a:p>
              <a:pPr marL="619281" indent="-309640" lvl="1">
                <a:lnSpc>
                  <a:spcPts val="3155"/>
                </a:lnSpc>
                <a:buFont typeface="Arial"/>
                <a:buChar char="•"/>
              </a:pPr>
              <a:r>
                <a:rPr lang="en-US" sz="2868" spc="28">
                  <a:solidFill>
                    <a:srgbClr val="6E483F"/>
                  </a:solidFill>
                  <a:latin typeface="Canva Sans"/>
                </a:rPr>
                <a:t>RESNET Model With Augmentaion</a:t>
              </a:r>
            </a:p>
            <a:p>
              <a:pPr>
                <a:lnSpc>
                  <a:spcPts val="3485"/>
                </a:lnSpc>
              </a:pPr>
            </a:p>
          </p:txBody>
        </p:sp>
      </p:grpSp>
      <p:grpSp>
        <p:nvGrpSpPr>
          <p:cNvPr name="Group 22" id="22"/>
          <p:cNvGrpSpPr/>
          <p:nvPr/>
        </p:nvGrpSpPr>
        <p:grpSpPr>
          <a:xfrm rot="0">
            <a:off x="10783809" y="141254"/>
            <a:ext cx="5966302" cy="2335990"/>
            <a:chOff x="0" y="0"/>
            <a:chExt cx="7955069" cy="3114653"/>
          </a:xfrm>
        </p:grpSpPr>
        <p:sp>
          <p:nvSpPr>
            <p:cNvPr name="Freeform 23" id="23"/>
            <p:cNvSpPr/>
            <p:nvPr/>
          </p:nvSpPr>
          <p:spPr>
            <a:xfrm flipH="false" flipV="false" rot="0">
              <a:off x="0" y="0"/>
              <a:ext cx="7955069" cy="3114653"/>
            </a:xfrm>
            <a:custGeom>
              <a:avLst/>
              <a:gdLst/>
              <a:ahLst/>
              <a:cxnLst/>
              <a:rect r="r" b="b" t="t" l="l"/>
              <a:pathLst>
                <a:path h="3114653" w="7955069">
                  <a:moveTo>
                    <a:pt x="0" y="0"/>
                  </a:moveTo>
                  <a:lnTo>
                    <a:pt x="7955069" y="0"/>
                  </a:lnTo>
                  <a:lnTo>
                    <a:pt x="7955069" y="3114653"/>
                  </a:lnTo>
                  <a:lnTo>
                    <a:pt x="0" y="3114653"/>
                  </a:lnTo>
                  <a:lnTo>
                    <a:pt x="0" y="0"/>
                  </a:lnTo>
                  <a:close/>
                </a:path>
              </a:pathLst>
            </a:custGeom>
            <a:blipFill>
              <a:blip r:embed="rId2">
                <a:extLst>
                  <a:ext uri="{96DAC541-7B7A-43D3-8B79-37D633B846F1}">
                    <asvg:svgBlip xmlns:asvg="http://schemas.microsoft.com/office/drawing/2016/SVG/main" r:embed="rId3"/>
                  </a:ext>
                </a:extLst>
              </a:blip>
              <a:stretch>
                <a:fillRect l="0" t="-1053" r="0" b="-1053"/>
              </a:stretch>
            </a:blipFill>
          </p:spPr>
        </p:sp>
        <p:sp>
          <p:nvSpPr>
            <p:cNvPr name="TextBox 24" id="24"/>
            <p:cNvSpPr txBox="true"/>
            <p:nvPr/>
          </p:nvSpPr>
          <p:spPr>
            <a:xfrm rot="0">
              <a:off x="123720" y="1038505"/>
              <a:ext cx="7831349" cy="1142418"/>
            </a:xfrm>
            <a:prstGeom prst="rect">
              <a:avLst/>
            </a:prstGeom>
          </p:spPr>
          <p:txBody>
            <a:bodyPr anchor="t" rtlCol="false" tIns="0" lIns="0" bIns="0" rIns="0">
              <a:spAutoFit/>
            </a:bodyPr>
            <a:lstStyle/>
            <a:p>
              <a:pPr algn="ctr">
                <a:lnSpc>
                  <a:spcPts val="6137"/>
                </a:lnSpc>
              </a:pPr>
              <a:r>
                <a:rPr lang="en-US" sz="6137" spc="313">
                  <a:solidFill>
                    <a:srgbClr val="6E483F"/>
                  </a:solidFill>
                  <a:latin typeface="Bobby Jones"/>
                </a:rPr>
                <a:t>MODELING</a:t>
              </a:r>
            </a:p>
          </p:txBody>
        </p:sp>
      </p:grpSp>
      <p:sp>
        <p:nvSpPr>
          <p:cNvPr name="Freeform 25" id="25"/>
          <p:cNvSpPr/>
          <p:nvPr/>
        </p:nvSpPr>
        <p:spPr>
          <a:xfrm flipH="false" flipV="false" rot="0">
            <a:off x="10526620" y="2710078"/>
            <a:ext cx="514378" cy="366406"/>
          </a:xfrm>
          <a:custGeom>
            <a:avLst/>
            <a:gdLst/>
            <a:ahLst/>
            <a:cxnLst/>
            <a:rect r="r" b="b" t="t" l="l"/>
            <a:pathLst>
              <a:path h="366406" w="514378">
                <a:moveTo>
                  <a:pt x="0" y="0"/>
                </a:moveTo>
                <a:lnTo>
                  <a:pt x="514378" y="0"/>
                </a:lnTo>
                <a:lnTo>
                  <a:pt x="514378" y="366406"/>
                </a:lnTo>
                <a:lnTo>
                  <a:pt x="0" y="366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6" id="26"/>
          <p:cNvSpPr/>
          <p:nvPr/>
        </p:nvSpPr>
        <p:spPr>
          <a:xfrm flipH="false" flipV="false" rot="0">
            <a:off x="16819550" y="9110638"/>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7" id="27"/>
          <p:cNvSpPr/>
          <p:nvPr/>
        </p:nvSpPr>
        <p:spPr>
          <a:xfrm flipH="false" flipV="false" rot="0">
            <a:off x="-1165941" y="-981910"/>
            <a:ext cx="1970987" cy="1963819"/>
          </a:xfrm>
          <a:custGeom>
            <a:avLst/>
            <a:gdLst/>
            <a:ahLst/>
            <a:cxnLst/>
            <a:rect r="r" b="b" t="t" l="l"/>
            <a:pathLst>
              <a:path h="1963819" w="1970987">
                <a:moveTo>
                  <a:pt x="0" y="0"/>
                </a:moveTo>
                <a:lnTo>
                  <a:pt x="1970986" y="0"/>
                </a:lnTo>
                <a:lnTo>
                  <a:pt x="1970986" y="1963820"/>
                </a:lnTo>
                <a:lnTo>
                  <a:pt x="0" y="196382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8" id="28"/>
          <p:cNvSpPr/>
          <p:nvPr/>
        </p:nvSpPr>
        <p:spPr>
          <a:xfrm flipH="false" flipV="false" rot="0">
            <a:off x="16819550" y="-517179"/>
            <a:ext cx="1970987" cy="1963819"/>
          </a:xfrm>
          <a:custGeom>
            <a:avLst/>
            <a:gdLst/>
            <a:ahLst/>
            <a:cxnLst/>
            <a:rect r="r" b="b" t="t" l="l"/>
            <a:pathLst>
              <a:path h="1963819" w="1970987">
                <a:moveTo>
                  <a:pt x="0" y="0"/>
                </a:moveTo>
                <a:lnTo>
                  <a:pt x="1970987" y="0"/>
                </a:lnTo>
                <a:lnTo>
                  <a:pt x="1970987" y="1963820"/>
                </a:lnTo>
                <a:lnTo>
                  <a:pt x="0" y="196382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555" r="0" b="-16555"/>
            </a:stretch>
          </a:blipFill>
        </p:spPr>
      </p:sp>
      <p:grpSp>
        <p:nvGrpSpPr>
          <p:cNvPr name="Group 3" id="3"/>
          <p:cNvGrpSpPr/>
          <p:nvPr/>
        </p:nvGrpSpPr>
        <p:grpSpPr>
          <a:xfrm rot="0">
            <a:off x="562402" y="314998"/>
            <a:ext cx="5966302" cy="2328019"/>
            <a:chOff x="0" y="0"/>
            <a:chExt cx="7955069" cy="3104026"/>
          </a:xfrm>
        </p:grpSpPr>
        <p:sp>
          <p:nvSpPr>
            <p:cNvPr name="Freeform 4" id="4"/>
            <p:cNvSpPr/>
            <p:nvPr/>
          </p:nvSpPr>
          <p:spPr>
            <a:xfrm flipH="false" flipV="false" rot="0">
              <a:off x="0" y="0"/>
              <a:ext cx="7955069" cy="3104026"/>
            </a:xfrm>
            <a:custGeom>
              <a:avLst/>
              <a:gdLst/>
              <a:ahLst/>
              <a:cxnLst/>
              <a:rect r="r" b="b" t="t" l="l"/>
              <a:pathLst>
                <a:path h="3104026" w="7955069">
                  <a:moveTo>
                    <a:pt x="0" y="0"/>
                  </a:moveTo>
                  <a:lnTo>
                    <a:pt x="7955069" y="0"/>
                  </a:lnTo>
                  <a:lnTo>
                    <a:pt x="7955069" y="3104026"/>
                  </a:lnTo>
                  <a:lnTo>
                    <a:pt x="0" y="3104026"/>
                  </a:lnTo>
                  <a:lnTo>
                    <a:pt x="0" y="0"/>
                  </a:lnTo>
                  <a:close/>
                </a:path>
              </a:pathLst>
            </a:custGeom>
            <a:blipFill>
              <a:blip r:embed="rId3">
                <a:extLst>
                  <a:ext uri="{96DAC541-7B7A-43D3-8B79-37D633B846F1}">
                    <asvg:svgBlip xmlns:asvg="http://schemas.microsoft.com/office/drawing/2016/SVG/main" r:embed="rId4"/>
                  </a:ext>
                </a:extLst>
              </a:blip>
              <a:stretch>
                <a:fillRect l="0" t="-1228" r="0" b="-1228"/>
              </a:stretch>
            </a:blipFill>
          </p:spPr>
        </p:sp>
        <p:sp>
          <p:nvSpPr>
            <p:cNvPr name="TextBox 5" id="5"/>
            <p:cNvSpPr txBox="true"/>
            <p:nvPr/>
          </p:nvSpPr>
          <p:spPr>
            <a:xfrm rot="0">
              <a:off x="123720" y="1038505"/>
              <a:ext cx="7831349" cy="1131791"/>
            </a:xfrm>
            <a:prstGeom prst="rect">
              <a:avLst/>
            </a:prstGeom>
          </p:spPr>
          <p:txBody>
            <a:bodyPr anchor="t" rtlCol="false" tIns="0" lIns="0" bIns="0" rIns="0">
              <a:spAutoFit/>
            </a:bodyPr>
            <a:lstStyle/>
            <a:p>
              <a:pPr algn="ctr" marL="0" indent="0" lvl="0">
                <a:lnSpc>
                  <a:spcPts val="6137"/>
                </a:lnSpc>
                <a:spcBef>
                  <a:spcPct val="0"/>
                </a:spcBef>
              </a:pPr>
              <a:r>
                <a:rPr lang="en-US" sz="6137" spc="313" strike="noStrike" u="none">
                  <a:solidFill>
                    <a:srgbClr val="6E483F"/>
                  </a:solidFill>
                  <a:latin typeface="Bobby Jones"/>
                </a:rPr>
                <a:t>RESULT</a:t>
              </a:r>
            </a:p>
          </p:txBody>
        </p:sp>
      </p:grpSp>
      <p:pic>
        <p:nvPicPr>
          <p:cNvPr name="Picture 6" id="6"/>
          <p:cNvPicPr>
            <a:picLocks noChangeAspect="true"/>
          </p:cNvPicPr>
          <p:nvPr/>
        </p:nvPicPr>
        <p:blipFill>
          <a:blip r:embed="rId5"/>
          <a:stretch>
            <a:fillRect/>
          </a:stretch>
        </p:blipFill>
        <p:spPr>
          <a:xfrm rot="0">
            <a:off x="5568344" y="3916482"/>
            <a:ext cx="8571071" cy="2402602"/>
          </a:xfrm>
          <a:prstGeom prst="rect">
            <a:avLst/>
          </a:prstGeom>
        </p:spPr>
      </p:pic>
      <p:pic>
        <p:nvPicPr>
          <p:cNvPr name="Picture 7" id="7"/>
          <p:cNvPicPr>
            <a:picLocks noChangeAspect="true"/>
          </p:cNvPicPr>
          <p:nvPr/>
        </p:nvPicPr>
        <p:blipFill>
          <a:blip r:embed="rId6"/>
          <a:stretch>
            <a:fillRect/>
          </a:stretch>
        </p:blipFill>
        <p:spPr>
          <a:xfrm rot="0">
            <a:off x="5582489" y="5552124"/>
            <a:ext cx="8401336" cy="2374313"/>
          </a:xfrm>
          <a:prstGeom prst="rect">
            <a:avLst/>
          </a:prstGeom>
        </p:spPr>
      </p:pic>
      <p:pic>
        <p:nvPicPr>
          <p:cNvPr name="Picture 8" id="8"/>
          <p:cNvPicPr>
            <a:picLocks noChangeAspect="true"/>
          </p:cNvPicPr>
          <p:nvPr/>
        </p:nvPicPr>
        <p:blipFill>
          <a:blip r:embed="rId7"/>
          <a:stretch>
            <a:fillRect/>
          </a:stretch>
        </p:blipFill>
        <p:spPr>
          <a:xfrm rot="0">
            <a:off x="5624835" y="7192130"/>
            <a:ext cx="7893178" cy="2289620"/>
          </a:xfrm>
          <a:prstGeom prst="rect">
            <a:avLst/>
          </a:prstGeom>
        </p:spPr>
      </p:pic>
      <p:sp>
        <p:nvSpPr>
          <p:cNvPr name="Freeform 9" id="9"/>
          <p:cNvSpPr/>
          <p:nvPr/>
        </p:nvSpPr>
        <p:spPr>
          <a:xfrm flipH="false" flipV="false" rot="0">
            <a:off x="16721109" y="8987585"/>
            <a:ext cx="1970987" cy="1963819"/>
          </a:xfrm>
          <a:custGeom>
            <a:avLst/>
            <a:gdLst/>
            <a:ahLst/>
            <a:cxnLst/>
            <a:rect r="r" b="b" t="t" l="l"/>
            <a:pathLst>
              <a:path h="1963819" w="1970987">
                <a:moveTo>
                  <a:pt x="0" y="0"/>
                </a:moveTo>
                <a:lnTo>
                  <a:pt x="1970986" y="0"/>
                </a:lnTo>
                <a:lnTo>
                  <a:pt x="1970986" y="1963820"/>
                </a:lnTo>
                <a:lnTo>
                  <a:pt x="0" y="196382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16868771" y="-484812"/>
            <a:ext cx="1970987" cy="1963819"/>
          </a:xfrm>
          <a:custGeom>
            <a:avLst/>
            <a:gdLst/>
            <a:ahLst/>
            <a:cxnLst/>
            <a:rect r="r" b="b" t="t" l="l"/>
            <a:pathLst>
              <a:path h="1963819" w="1970987">
                <a:moveTo>
                  <a:pt x="0" y="0"/>
                </a:moveTo>
                <a:lnTo>
                  <a:pt x="1970987" y="0"/>
                </a:lnTo>
                <a:lnTo>
                  <a:pt x="1970987" y="1963820"/>
                </a:lnTo>
                <a:lnTo>
                  <a:pt x="0" y="196382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1" id="11"/>
          <p:cNvSpPr/>
          <p:nvPr/>
        </p:nvSpPr>
        <p:spPr>
          <a:xfrm flipH="false" flipV="false" rot="0">
            <a:off x="-423091" y="9258300"/>
            <a:ext cx="1970987" cy="1963819"/>
          </a:xfrm>
          <a:custGeom>
            <a:avLst/>
            <a:gdLst/>
            <a:ahLst/>
            <a:cxnLst/>
            <a:rect r="r" b="b" t="t" l="l"/>
            <a:pathLst>
              <a:path h="1963819" w="1970987">
                <a:moveTo>
                  <a:pt x="0" y="0"/>
                </a:moveTo>
                <a:lnTo>
                  <a:pt x="1970987" y="0"/>
                </a:lnTo>
                <a:lnTo>
                  <a:pt x="1970987" y="1963819"/>
                </a:lnTo>
                <a:lnTo>
                  <a:pt x="0" y="196381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2" id="12"/>
          <p:cNvSpPr/>
          <p:nvPr/>
        </p:nvSpPr>
        <p:spPr>
          <a:xfrm flipH="false" flipV="false" rot="0">
            <a:off x="-985493" y="-484812"/>
            <a:ext cx="1970987" cy="1963819"/>
          </a:xfrm>
          <a:custGeom>
            <a:avLst/>
            <a:gdLst/>
            <a:ahLst/>
            <a:cxnLst/>
            <a:rect r="r" b="b" t="t" l="l"/>
            <a:pathLst>
              <a:path h="1963819" w="1970987">
                <a:moveTo>
                  <a:pt x="0" y="0"/>
                </a:moveTo>
                <a:lnTo>
                  <a:pt x="1970986" y="0"/>
                </a:lnTo>
                <a:lnTo>
                  <a:pt x="1970986" y="1963820"/>
                </a:lnTo>
                <a:lnTo>
                  <a:pt x="0" y="196382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3" id="13"/>
          <p:cNvSpPr txBox="true"/>
          <p:nvPr/>
        </p:nvSpPr>
        <p:spPr>
          <a:xfrm rot="0">
            <a:off x="1641984" y="4784725"/>
            <a:ext cx="2928223" cy="589915"/>
          </a:xfrm>
          <a:prstGeom prst="rect">
            <a:avLst/>
          </a:prstGeom>
        </p:spPr>
        <p:txBody>
          <a:bodyPr anchor="t" rtlCol="false" tIns="0" lIns="0" bIns="0" rIns="0">
            <a:spAutoFit/>
          </a:bodyPr>
          <a:lstStyle/>
          <a:p>
            <a:pPr algn="ctr">
              <a:lnSpc>
                <a:spcPts val="4759"/>
              </a:lnSpc>
            </a:pPr>
            <a:r>
              <a:rPr lang="en-US" sz="3399">
                <a:solidFill>
                  <a:srgbClr val="6E483F"/>
                </a:solidFill>
                <a:latin typeface="Bobby Jones"/>
              </a:rPr>
              <a:t>Train Accuracy</a:t>
            </a:r>
          </a:p>
        </p:txBody>
      </p:sp>
      <p:sp>
        <p:nvSpPr>
          <p:cNvPr name="TextBox 14" id="14"/>
          <p:cNvSpPr txBox="true"/>
          <p:nvPr/>
        </p:nvSpPr>
        <p:spPr>
          <a:xfrm rot="0">
            <a:off x="1734614" y="8003882"/>
            <a:ext cx="2742962" cy="589915"/>
          </a:xfrm>
          <a:prstGeom prst="rect">
            <a:avLst/>
          </a:prstGeom>
        </p:spPr>
        <p:txBody>
          <a:bodyPr anchor="t" rtlCol="false" tIns="0" lIns="0" bIns="0" rIns="0">
            <a:spAutoFit/>
          </a:bodyPr>
          <a:lstStyle/>
          <a:p>
            <a:pPr algn="ctr">
              <a:lnSpc>
                <a:spcPts val="4759"/>
              </a:lnSpc>
            </a:pPr>
            <a:r>
              <a:rPr lang="en-US" sz="3399">
                <a:solidFill>
                  <a:srgbClr val="6E483F"/>
                </a:solidFill>
                <a:latin typeface="Bobby Jones"/>
              </a:rPr>
              <a:t>Test Accuracy</a:t>
            </a:r>
          </a:p>
        </p:txBody>
      </p:sp>
      <p:sp>
        <p:nvSpPr>
          <p:cNvPr name="TextBox 15" id="15"/>
          <p:cNvSpPr txBox="true"/>
          <p:nvPr/>
        </p:nvSpPr>
        <p:spPr>
          <a:xfrm rot="0">
            <a:off x="1153053" y="6394304"/>
            <a:ext cx="3906083" cy="589915"/>
          </a:xfrm>
          <a:prstGeom prst="rect">
            <a:avLst/>
          </a:prstGeom>
        </p:spPr>
        <p:txBody>
          <a:bodyPr anchor="t" rtlCol="false" tIns="0" lIns="0" bIns="0" rIns="0">
            <a:spAutoFit/>
          </a:bodyPr>
          <a:lstStyle/>
          <a:p>
            <a:pPr algn="ctr">
              <a:lnSpc>
                <a:spcPts val="4759"/>
              </a:lnSpc>
            </a:pPr>
            <a:r>
              <a:rPr lang="en-US" sz="3399">
                <a:solidFill>
                  <a:srgbClr val="6E483F"/>
                </a:solidFill>
                <a:latin typeface="Bobby Jones"/>
              </a:rPr>
              <a:t>Validation Accuracy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DAGDXpkcs0I</dc:identifier>
  <dcterms:modified xsi:type="dcterms:W3CDTF">2011-08-01T06:04:30Z</dcterms:modified>
  <cp:revision>1</cp:revision>
  <dc:title>Colorful fun interactive healthy fruits trivia game presentation</dc:title>
</cp:coreProperties>
</file>

<file path=docProps/thumbnail.jpeg>
</file>